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81" r:id="rId2"/>
    <p:sldId id="282" r:id="rId3"/>
    <p:sldId id="287" r:id="rId4"/>
    <p:sldId id="288" r:id="rId5"/>
    <p:sldId id="291" r:id="rId6"/>
    <p:sldId id="292" r:id="rId7"/>
    <p:sldId id="28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78"/>
    <p:restoredTop sz="94674"/>
  </p:normalViewPr>
  <p:slideViewPr>
    <p:cSldViewPr snapToGrid="0" snapToObjects="1">
      <p:cViewPr varScale="1">
        <p:scale>
          <a:sx n="65" d="100"/>
          <a:sy n="65" d="100"/>
        </p:scale>
        <p:origin x="800" y="60"/>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E7ADA4-8296-784C-8043-6693B47DE756}" type="datetimeFigureOut">
              <a:rPr lang="en-US" smtClean="0"/>
              <a:t>12/31/2025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F0E883-A080-1A41-B5B4-41A0539B4DF5}" type="slidenum">
              <a:rPr lang="en-US" smtClean="0"/>
              <a:t>‹#›</a:t>
            </a:fld>
            <a:endParaRPr lang="en-US"/>
          </a:p>
        </p:txBody>
      </p:sp>
    </p:spTree>
    <p:extLst>
      <p:ext uri="{BB962C8B-B14F-4D97-AF65-F5344CB8AC3E}">
        <p14:creationId xmlns:p14="http://schemas.microsoft.com/office/powerpoint/2010/main" val="14009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A6AB1C-B4C6-F347-9297-16974FFFFE51}" type="slidenum">
              <a:rPr lang="en-US" smtClean="0"/>
              <a:t>7</a:t>
            </a:fld>
            <a:endParaRPr lang="en-US"/>
          </a:p>
        </p:txBody>
      </p:sp>
    </p:spTree>
    <p:extLst>
      <p:ext uri="{BB962C8B-B14F-4D97-AF65-F5344CB8AC3E}">
        <p14:creationId xmlns:p14="http://schemas.microsoft.com/office/powerpoint/2010/main" val="839406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C70B-D098-6C4D-944B-C1BFDFEC82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B9DA99-EE00-2842-A190-D91072F530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FEE7A1-A669-F04E-A777-D03905BA8A13}"/>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5" name="Footer Placeholder 4">
            <a:extLst>
              <a:ext uri="{FF2B5EF4-FFF2-40B4-BE49-F238E27FC236}">
                <a16:creationId xmlns:a16="http://schemas.microsoft.com/office/drawing/2014/main" id="{55652CBF-D3EB-8F4C-9F4D-65790CB13A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38EC9F-D0DD-6546-A1C8-1DCDC087EBAC}"/>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3679370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6947D-08C7-9046-AF5C-432E2209C4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CF4FC1-609A-124E-A08A-9F006225FB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6A012-C464-FF4A-A46A-2320025634A4}"/>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5" name="Footer Placeholder 4">
            <a:extLst>
              <a:ext uri="{FF2B5EF4-FFF2-40B4-BE49-F238E27FC236}">
                <a16:creationId xmlns:a16="http://schemas.microsoft.com/office/drawing/2014/main" id="{F1E33DB9-D30A-E04E-990D-BDE416AE76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53FE5D-E2CC-D64F-8EDB-198EA9ADBB70}"/>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365632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A2040-024E-7642-AD12-A585E100ED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D706E6-EC39-2C42-9B51-AA7B1C12EA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E98FC4-39AD-9046-8DCE-CD070CE5E172}"/>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5" name="Footer Placeholder 4">
            <a:extLst>
              <a:ext uri="{FF2B5EF4-FFF2-40B4-BE49-F238E27FC236}">
                <a16:creationId xmlns:a16="http://schemas.microsoft.com/office/drawing/2014/main" id="{C548934C-18B4-554D-950C-D01AC987BB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10B435-FD58-DD4E-A5E8-C4CA62C7BEFD}"/>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3461927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2A354-64F3-3443-939B-68495BB98C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BBF18F-3024-9A4B-A3DC-F87CF2BD8D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93E043-63DE-A445-9238-A89F34FC6B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BF80C6-ED55-8B41-AA91-4C4FBF90EE83}"/>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6" name="Footer Placeholder 5">
            <a:extLst>
              <a:ext uri="{FF2B5EF4-FFF2-40B4-BE49-F238E27FC236}">
                <a16:creationId xmlns:a16="http://schemas.microsoft.com/office/drawing/2014/main" id="{80D9ABEA-3587-364A-9E18-C2D394B196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962FB7-3871-A54B-B464-7BC0D84843B9}"/>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1693874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A66C6-BB2B-2246-86CF-8FEB16F18F4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573030-F37D-024F-9991-EC810BDA35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10ECCB-B7AA-BB45-AA92-F4A2D3161F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58D619-A154-9E4B-A306-205222AA7D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3CFDFD-2A93-C747-B051-B5B1CC9149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082704-E640-5146-B283-9A132D382FE3}"/>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8" name="Footer Placeholder 7">
            <a:extLst>
              <a:ext uri="{FF2B5EF4-FFF2-40B4-BE49-F238E27FC236}">
                <a16:creationId xmlns:a16="http://schemas.microsoft.com/office/drawing/2014/main" id="{4D6D2AB9-4105-FA45-9DBF-F761FFD6E1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7238BA-7135-9B4D-B34B-A3935C5CFD04}"/>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31493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3D5F0-A6AA-1D4A-A255-A9D469C69C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1EA277-1D15-2E44-A208-A8D847516451}"/>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4" name="Footer Placeholder 3">
            <a:extLst>
              <a:ext uri="{FF2B5EF4-FFF2-40B4-BE49-F238E27FC236}">
                <a16:creationId xmlns:a16="http://schemas.microsoft.com/office/drawing/2014/main" id="{C5EA39C8-3805-0F44-8F3A-F026CF003B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C5C08C-16FD-924D-A0AC-938BFCB832FE}"/>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2005098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D4F879-703A-884E-B196-1B53A1CB57B8}"/>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3" name="Footer Placeholder 2">
            <a:extLst>
              <a:ext uri="{FF2B5EF4-FFF2-40B4-BE49-F238E27FC236}">
                <a16:creationId xmlns:a16="http://schemas.microsoft.com/office/drawing/2014/main" id="{AC74348E-8A9B-3441-9AB6-F238BBA808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902217-DAA7-2543-8898-E8B8D585E242}"/>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1029791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AED1-CB81-2D48-98B9-5669B94ED3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67DF6F-D2E5-DD4D-8ABB-6F3DA9EB30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324A3A-CBFC-944F-8A69-AFAAE06EDF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E9DA8F-AB8E-664D-A547-1E63CC763F62}"/>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6" name="Footer Placeholder 5">
            <a:extLst>
              <a:ext uri="{FF2B5EF4-FFF2-40B4-BE49-F238E27FC236}">
                <a16:creationId xmlns:a16="http://schemas.microsoft.com/office/drawing/2014/main" id="{88A36952-CBC7-C94D-A52C-947F174745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082E11-6F82-DB41-B71C-6070CB5C7BE2}"/>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366598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F3A2B-B7BD-814C-8B4E-4F30D3B570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64BF13-1D89-4046-BA75-5BA761619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C383F1-BD0D-3E4B-B8B9-CFFD149C43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8C3F8C-153F-9F46-9337-F530789D694D}"/>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6" name="Footer Placeholder 5">
            <a:extLst>
              <a:ext uri="{FF2B5EF4-FFF2-40B4-BE49-F238E27FC236}">
                <a16:creationId xmlns:a16="http://schemas.microsoft.com/office/drawing/2014/main" id="{C977765A-AB8C-7740-86D5-E02944ABD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C95F30-DDEA-FF47-904D-C0B2E0D943B0}"/>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313064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66807-D5BE-684D-9E2C-22A450567F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ADC87D-141D-EC42-93B7-06DD49B17F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8A07AF-7A4D-FE4E-AEA8-A8FB1CB4668B}"/>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5" name="Footer Placeholder 4">
            <a:extLst>
              <a:ext uri="{FF2B5EF4-FFF2-40B4-BE49-F238E27FC236}">
                <a16:creationId xmlns:a16="http://schemas.microsoft.com/office/drawing/2014/main" id="{12746550-4D88-CF40-993D-BE3F1BE96B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A91574-5275-714E-B3BC-8F5440D37FBF}"/>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1653037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15C2BB-8947-674F-8DF1-121BA5106B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026D56-0B7F-7845-A492-275CAF1D1B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B398E3-CEA1-7C4D-A3A4-9E0B5D547A51}"/>
              </a:ext>
            </a:extLst>
          </p:cNvPr>
          <p:cNvSpPr>
            <a:spLocks noGrp="1"/>
          </p:cNvSpPr>
          <p:nvPr>
            <p:ph type="dt" sz="half" idx="10"/>
          </p:nvPr>
        </p:nvSpPr>
        <p:spPr/>
        <p:txBody>
          <a:bodyPr/>
          <a:lstStyle/>
          <a:p>
            <a:fld id="{BBCA1AA9-3616-CC4C-8518-778707587412}" type="datetimeFigureOut">
              <a:rPr lang="en-US" smtClean="0"/>
              <a:t>12/31/2025</a:t>
            </a:fld>
            <a:endParaRPr lang="en-US"/>
          </a:p>
        </p:txBody>
      </p:sp>
      <p:sp>
        <p:nvSpPr>
          <p:cNvPr id="5" name="Footer Placeholder 4">
            <a:extLst>
              <a:ext uri="{FF2B5EF4-FFF2-40B4-BE49-F238E27FC236}">
                <a16:creationId xmlns:a16="http://schemas.microsoft.com/office/drawing/2014/main" id="{07CCF37D-2375-EA43-A716-4AA50FDEC6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50BD34-514D-4848-90E8-0D79AA2A196C}"/>
              </a:ext>
            </a:extLst>
          </p:cNvPr>
          <p:cNvSpPr>
            <a:spLocks noGrp="1"/>
          </p:cNvSpPr>
          <p:nvPr>
            <p:ph type="sldNum" sz="quarter" idx="12"/>
          </p:nvPr>
        </p:nvSpPr>
        <p:spPr/>
        <p:txBody>
          <a:bodyPr/>
          <a:lstStyle/>
          <a:p>
            <a:fld id="{50203ED8-3FB5-7B46-869F-312EBDD7300D}" type="slidenum">
              <a:rPr lang="en-US" smtClean="0"/>
              <a:t>‹#›</a:t>
            </a:fld>
            <a:endParaRPr lang="en-US"/>
          </a:p>
        </p:txBody>
      </p:sp>
    </p:spTree>
    <p:extLst>
      <p:ext uri="{BB962C8B-B14F-4D97-AF65-F5344CB8AC3E}">
        <p14:creationId xmlns:p14="http://schemas.microsoft.com/office/powerpoint/2010/main" val="3809001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76AF05-5C02-6C49-878D-19EDA555EB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495413-FF35-6343-BACB-A7465B7349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E20440-A6F1-664D-A604-DD21294E0C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CA1AA9-3616-CC4C-8518-778707587412}" type="datetimeFigureOut">
              <a:rPr lang="en-US" smtClean="0"/>
              <a:t>12/31/2025</a:t>
            </a:fld>
            <a:endParaRPr lang="en-US"/>
          </a:p>
        </p:txBody>
      </p:sp>
      <p:sp>
        <p:nvSpPr>
          <p:cNvPr id="5" name="Footer Placeholder 4">
            <a:extLst>
              <a:ext uri="{FF2B5EF4-FFF2-40B4-BE49-F238E27FC236}">
                <a16:creationId xmlns:a16="http://schemas.microsoft.com/office/drawing/2014/main" id="{3F660256-2314-104F-A20F-3DCC3478B8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4BB83B-9EA5-3F4D-A403-D6FDF4C2C4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203ED8-3FB5-7B46-869F-312EBDD7300D}" type="slidenum">
              <a:rPr lang="en-US" smtClean="0"/>
              <a:t>‹#›</a:t>
            </a:fld>
            <a:endParaRPr lang="en-US"/>
          </a:p>
        </p:txBody>
      </p:sp>
    </p:spTree>
    <p:extLst>
      <p:ext uri="{BB962C8B-B14F-4D97-AF65-F5344CB8AC3E}">
        <p14:creationId xmlns:p14="http://schemas.microsoft.com/office/powerpoint/2010/main" val="611294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0C8B-49CB-C14C-89CA-D9AD140393AB}"/>
              </a:ext>
            </a:extLst>
          </p:cNvPr>
          <p:cNvSpPr>
            <a:spLocks noGrp="1"/>
          </p:cNvSpPr>
          <p:nvPr>
            <p:ph type="title"/>
          </p:nvPr>
        </p:nvSpPr>
        <p:spPr/>
        <p:txBody>
          <a:bodyPr>
            <a:normAutofit fontScale="90000"/>
          </a:bodyPr>
          <a:lstStyle/>
          <a:p>
            <a:r>
              <a:rPr lang="en-US" sz="6600" dirty="0"/>
              <a:t>Jubilee: A Week of Annual Weeks - Calendar</a:t>
            </a:r>
          </a:p>
        </p:txBody>
      </p:sp>
      <p:graphicFrame>
        <p:nvGraphicFramePr>
          <p:cNvPr id="4" name="Content Placeholder 3">
            <a:extLst>
              <a:ext uri="{FF2B5EF4-FFF2-40B4-BE49-F238E27FC236}">
                <a16:creationId xmlns:a16="http://schemas.microsoft.com/office/drawing/2014/main" id="{43E0CE92-1C43-9F49-991D-134A8461E547}"/>
              </a:ext>
            </a:extLst>
          </p:cNvPr>
          <p:cNvGraphicFramePr>
            <a:graphicFrameLocks noGrp="1"/>
          </p:cNvGraphicFramePr>
          <p:nvPr>
            <p:ph idx="1"/>
          </p:nvPr>
        </p:nvGraphicFramePr>
        <p:xfrm>
          <a:off x="838200" y="1931543"/>
          <a:ext cx="10515599" cy="3340797"/>
        </p:xfrm>
        <a:graphic>
          <a:graphicData uri="http://schemas.openxmlformats.org/drawingml/2006/table">
            <a:tbl>
              <a:tblPr firstRow="1" bandRow="1">
                <a:tableStyleId>{5C22544A-7EE6-4342-B048-85BDC9FD1C3A}</a:tableStyleId>
              </a:tblPr>
              <a:tblGrid>
                <a:gridCol w="692649">
                  <a:extLst>
                    <a:ext uri="{9D8B030D-6E8A-4147-A177-3AD203B41FA5}">
                      <a16:colId xmlns:a16="http://schemas.microsoft.com/office/drawing/2014/main" val="414951200"/>
                    </a:ext>
                  </a:extLst>
                </a:gridCol>
                <a:gridCol w="1633591">
                  <a:extLst>
                    <a:ext uri="{9D8B030D-6E8A-4147-A177-3AD203B41FA5}">
                      <a16:colId xmlns:a16="http://schemas.microsoft.com/office/drawing/2014/main" val="211810398"/>
                    </a:ext>
                  </a:extLst>
                </a:gridCol>
                <a:gridCol w="1571947">
                  <a:extLst>
                    <a:ext uri="{9D8B030D-6E8A-4147-A177-3AD203B41FA5}">
                      <a16:colId xmlns:a16="http://schemas.microsoft.com/office/drawing/2014/main" val="262687792"/>
                    </a:ext>
                  </a:extLst>
                </a:gridCol>
                <a:gridCol w="904125">
                  <a:extLst>
                    <a:ext uri="{9D8B030D-6E8A-4147-A177-3AD203B41FA5}">
                      <a16:colId xmlns:a16="http://schemas.microsoft.com/office/drawing/2014/main" val="3045815243"/>
                    </a:ext>
                  </a:extLst>
                </a:gridCol>
                <a:gridCol w="924675">
                  <a:extLst>
                    <a:ext uri="{9D8B030D-6E8A-4147-A177-3AD203B41FA5}">
                      <a16:colId xmlns:a16="http://schemas.microsoft.com/office/drawing/2014/main" val="2815495792"/>
                    </a:ext>
                  </a:extLst>
                </a:gridCol>
                <a:gridCol w="791110">
                  <a:extLst>
                    <a:ext uri="{9D8B030D-6E8A-4147-A177-3AD203B41FA5}">
                      <a16:colId xmlns:a16="http://schemas.microsoft.com/office/drawing/2014/main" val="1616687271"/>
                    </a:ext>
                  </a:extLst>
                </a:gridCol>
                <a:gridCol w="791110">
                  <a:extLst>
                    <a:ext uri="{9D8B030D-6E8A-4147-A177-3AD203B41FA5}">
                      <a16:colId xmlns:a16="http://schemas.microsoft.com/office/drawing/2014/main" val="3683433917"/>
                    </a:ext>
                  </a:extLst>
                </a:gridCol>
                <a:gridCol w="893851">
                  <a:extLst>
                    <a:ext uri="{9D8B030D-6E8A-4147-A177-3AD203B41FA5}">
                      <a16:colId xmlns:a16="http://schemas.microsoft.com/office/drawing/2014/main" val="2497362278"/>
                    </a:ext>
                  </a:extLst>
                </a:gridCol>
                <a:gridCol w="2312541">
                  <a:extLst>
                    <a:ext uri="{9D8B030D-6E8A-4147-A177-3AD203B41FA5}">
                      <a16:colId xmlns:a16="http://schemas.microsoft.com/office/drawing/2014/main" val="2960886432"/>
                    </a:ext>
                  </a:extLst>
                </a:gridCol>
              </a:tblGrid>
              <a:tr h="314751">
                <a:tc>
                  <a:txBody>
                    <a:bodyPr/>
                    <a:lstStyle/>
                    <a:p>
                      <a:pPr algn="ctr"/>
                      <a:endParaRPr lang="en-US" dirty="0"/>
                    </a:p>
                  </a:txBody>
                  <a:tcPr/>
                </a:tc>
                <a:tc>
                  <a:txBody>
                    <a:bodyPr/>
                    <a:lstStyle/>
                    <a:p>
                      <a:pPr algn="ctr"/>
                      <a:r>
                        <a:rPr lang="en-US" dirty="0"/>
                        <a:t>Annual Week</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tc>
                  <a:txBody>
                    <a:bodyPr/>
                    <a:lstStyle/>
                    <a:p>
                      <a:pPr algn="ctr"/>
                      <a:r>
                        <a:rPr lang="en-US" dirty="0"/>
                        <a:t>6</a:t>
                      </a:r>
                    </a:p>
                  </a:txBody>
                  <a:tcPr/>
                </a:tc>
                <a:tc>
                  <a:txBody>
                    <a:bodyPr/>
                    <a:lstStyle/>
                    <a:p>
                      <a:pPr algn="ctr"/>
                      <a:r>
                        <a:rPr lang="en-US" dirty="0">
                          <a:solidFill>
                            <a:srgbClr val="00B050"/>
                          </a:solidFill>
                        </a:rPr>
                        <a:t>7</a:t>
                      </a:r>
                    </a:p>
                  </a:txBody>
                  <a:tcPr/>
                </a:tc>
                <a:extLst>
                  <a:ext uri="{0D108BD9-81ED-4DB2-BD59-A6C34878D82A}">
                    <a16:rowId xmlns:a16="http://schemas.microsoft.com/office/drawing/2014/main" val="3043459866"/>
                  </a:ext>
                </a:extLst>
              </a:tr>
              <a:tr h="314751">
                <a:tc rowSpan="7">
                  <a:txBody>
                    <a:bodyPr/>
                    <a:lstStyle/>
                    <a:p>
                      <a:pPr algn="ctr"/>
                      <a:endParaRPr lang="en-US" dirty="0"/>
                    </a:p>
                  </a:txBody>
                  <a:tcPr/>
                </a:tc>
                <a:tc>
                  <a:txBody>
                    <a:bodyPr/>
                    <a:lstStyle/>
                    <a:p>
                      <a:pPr algn="ctr"/>
                      <a:r>
                        <a:rPr lang="en-US" b="1" dirty="0"/>
                        <a:t>Annual Week 1</a:t>
                      </a:r>
                    </a:p>
                  </a:txBody>
                  <a:tcPr/>
                </a:tc>
                <a:tc>
                  <a:txBody>
                    <a:bodyPr/>
                    <a:lstStyle/>
                    <a:p>
                      <a:pPr algn="ctr"/>
                      <a:r>
                        <a:rPr lang="en-US" dirty="0">
                          <a:solidFill>
                            <a:srgbClr val="00B050"/>
                          </a:solidFill>
                        </a:rPr>
                        <a:t>Jubilee</a:t>
                      </a: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386112875"/>
                  </a:ext>
                </a:extLst>
              </a:tr>
              <a:tr h="314751">
                <a:tc vMerge="1">
                  <a:txBody>
                    <a:bodyPr/>
                    <a:lstStyle/>
                    <a:p>
                      <a:pPr algn="ctr"/>
                      <a:endParaRPr lang="en-US" dirty="0"/>
                    </a:p>
                  </a:txBody>
                  <a:tcPr/>
                </a:tc>
                <a:tc>
                  <a:txBody>
                    <a:bodyPr/>
                    <a:lstStyle/>
                    <a:p>
                      <a:pPr algn="ctr"/>
                      <a:r>
                        <a:rPr lang="en-US" b="1" dirty="0"/>
                        <a:t>Annual Week 2</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760537742"/>
                  </a:ext>
                </a:extLst>
              </a:tr>
              <a:tr h="314751">
                <a:tc vMerge="1">
                  <a:txBody>
                    <a:bodyPr/>
                    <a:lstStyle/>
                    <a:p>
                      <a:pPr algn="ctr"/>
                      <a:endParaRPr lang="en-US" dirty="0"/>
                    </a:p>
                  </a:txBody>
                  <a:tcPr/>
                </a:tc>
                <a:tc>
                  <a:txBody>
                    <a:bodyPr/>
                    <a:lstStyle/>
                    <a:p>
                      <a:pPr algn="ctr"/>
                      <a:r>
                        <a:rPr lang="en-US" b="1" dirty="0"/>
                        <a:t>Annual Week 3</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4091464884"/>
                  </a:ext>
                </a:extLst>
              </a:tr>
              <a:tr h="314751">
                <a:tc vMerge="1">
                  <a:txBody>
                    <a:bodyPr/>
                    <a:lstStyle/>
                    <a:p>
                      <a:pPr algn="ctr"/>
                      <a:endParaRPr lang="en-US" dirty="0"/>
                    </a:p>
                  </a:txBody>
                  <a:tcPr/>
                </a:tc>
                <a:tc>
                  <a:txBody>
                    <a:bodyPr/>
                    <a:lstStyle/>
                    <a:p>
                      <a:pPr algn="ctr"/>
                      <a:r>
                        <a:rPr lang="en-US" b="1" dirty="0"/>
                        <a:t>Annual Week 4</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467394709"/>
                  </a:ext>
                </a:extLst>
              </a:tr>
              <a:tr h="314751">
                <a:tc vMerge="1">
                  <a:txBody>
                    <a:bodyPr/>
                    <a:lstStyle/>
                    <a:p>
                      <a:pPr algn="ctr"/>
                      <a:endParaRPr lang="en-US" dirty="0"/>
                    </a:p>
                  </a:txBody>
                  <a:tcPr/>
                </a:tc>
                <a:tc>
                  <a:txBody>
                    <a:bodyPr/>
                    <a:lstStyle/>
                    <a:p>
                      <a:pPr algn="ctr"/>
                      <a:r>
                        <a:rPr lang="en-US" b="1" dirty="0"/>
                        <a:t>Annual Week 5</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270659262"/>
                  </a:ext>
                </a:extLst>
              </a:tr>
              <a:tr h="382079">
                <a:tc vMerge="1">
                  <a:txBody>
                    <a:bodyPr/>
                    <a:lstStyle/>
                    <a:p>
                      <a:pPr algn="ctr"/>
                      <a:endParaRPr lang="en-US" dirty="0"/>
                    </a:p>
                  </a:txBody>
                  <a:tcPr/>
                </a:tc>
                <a:tc>
                  <a:txBody>
                    <a:bodyPr/>
                    <a:lstStyle/>
                    <a:p>
                      <a:pPr algn="ctr"/>
                      <a:r>
                        <a:rPr lang="en-US" b="1" dirty="0"/>
                        <a:t>Annual Week 6</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32687514"/>
                  </a:ext>
                </a:extLst>
              </a:tr>
              <a:tr h="382079">
                <a:tc vMerge="1">
                  <a:txBody>
                    <a:bodyPr/>
                    <a:lstStyle/>
                    <a:p>
                      <a:pPr algn="ctr"/>
                      <a:endParaRPr lang="en-US" dirty="0"/>
                    </a:p>
                  </a:txBody>
                  <a:tcPr/>
                </a:tc>
                <a:tc>
                  <a:txBody>
                    <a:bodyPr/>
                    <a:lstStyle/>
                    <a:p>
                      <a:pPr algn="ctr"/>
                      <a:r>
                        <a:rPr lang="en-US" b="1" dirty="0"/>
                        <a:t>Annual Week 7</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588656811"/>
                  </a:ext>
                </a:extLst>
              </a:tr>
              <a:tr h="382079">
                <a:tc>
                  <a:txBody>
                    <a:bodyPr/>
                    <a:lstStyle/>
                    <a:p>
                      <a:pPr algn="ctr"/>
                      <a:endParaRPr lang="en-US" dirty="0"/>
                    </a:p>
                  </a:txBody>
                  <a:tcPr/>
                </a:tc>
                <a:tc>
                  <a:txBody>
                    <a:bodyPr/>
                    <a:lstStyle/>
                    <a:p>
                      <a:pPr algn="ctr"/>
                      <a:r>
                        <a:rPr lang="en-US" b="1" dirty="0"/>
                        <a:t>Annual Week 1</a:t>
                      </a:r>
                    </a:p>
                  </a:txBody>
                  <a:tcPr/>
                </a:tc>
                <a:tc>
                  <a:txBody>
                    <a:bodyPr/>
                    <a:lstStyle/>
                    <a:p>
                      <a:pPr algn="ctr"/>
                      <a:r>
                        <a:rPr lang="en-US" dirty="0">
                          <a:solidFill>
                            <a:srgbClr val="00B050"/>
                          </a:solidFill>
                        </a:rPr>
                        <a:t>Jubilee</a:t>
                      </a: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solidFill>
                            <a:srgbClr val="00B050"/>
                          </a:solidFill>
                        </a:rPr>
                        <a:t>Sabbath Year</a:t>
                      </a:r>
                    </a:p>
                  </a:txBody>
                  <a:tcPr/>
                </a:tc>
                <a:extLst>
                  <a:ext uri="{0D108BD9-81ED-4DB2-BD59-A6C34878D82A}">
                    <a16:rowId xmlns:a16="http://schemas.microsoft.com/office/drawing/2014/main" val="3532858605"/>
                  </a:ext>
                </a:extLst>
              </a:tr>
            </a:tbl>
          </a:graphicData>
        </a:graphic>
      </p:graphicFrame>
      <p:sp>
        <p:nvSpPr>
          <p:cNvPr id="3" name="TextBox 2">
            <a:extLst>
              <a:ext uri="{FF2B5EF4-FFF2-40B4-BE49-F238E27FC236}">
                <a16:creationId xmlns:a16="http://schemas.microsoft.com/office/drawing/2014/main" id="{BD71DFBD-BC60-494E-AA00-54662669C734}"/>
              </a:ext>
            </a:extLst>
          </p:cNvPr>
          <p:cNvSpPr txBox="1"/>
          <p:nvPr/>
        </p:nvSpPr>
        <p:spPr>
          <a:xfrm rot="16200000">
            <a:off x="61545" y="3413871"/>
            <a:ext cx="2527440" cy="384721"/>
          </a:xfrm>
          <a:prstGeom prst="rect">
            <a:avLst/>
          </a:prstGeom>
          <a:noFill/>
        </p:spPr>
        <p:txBody>
          <a:bodyPr wrap="square" rtlCol="0" anchor="ctr">
            <a:spAutoFit/>
          </a:bodyPr>
          <a:lstStyle/>
          <a:p>
            <a:pPr algn="ctr"/>
            <a:r>
              <a:rPr lang="en-US" sz="1900" b="1" dirty="0"/>
              <a:t>Week of Annual Weeks</a:t>
            </a:r>
          </a:p>
        </p:txBody>
      </p:sp>
    </p:spTree>
    <p:extLst>
      <p:ext uri="{BB962C8B-B14F-4D97-AF65-F5344CB8AC3E}">
        <p14:creationId xmlns:p14="http://schemas.microsoft.com/office/powerpoint/2010/main" val="1592821291"/>
      </p:ext>
    </p:extLst>
  </p:cSld>
  <p:clrMapOvr>
    <a:masterClrMapping/>
  </p:clrMapOvr>
  <mc:AlternateContent xmlns:mc="http://schemas.openxmlformats.org/markup-compatibility/2006" xmlns:p14="http://schemas.microsoft.com/office/powerpoint/2010/main">
    <mc:Choice Requires="p14">
      <p:transition spd="slow" p14:dur="2000" advTm="179255"/>
    </mc:Choice>
    <mc:Fallback xmlns="">
      <p:transition spd="slow" advTm="17925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5731D-FFF5-C54F-8C42-ED2BEF56F948}"/>
              </a:ext>
            </a:extLst>
          </p:cNvPr>
          <p:cNvSpPr>
            <a:spLocks noGrp="1"/>
          </p:cNvSpPr>
          <p:nvPr>
            <p:ph type="title"/>
          </p:nvPr>
        </p:nvSpPr>
        <p:spPr/>
        <p:txBody>
          <a:bodyPr/>
          <a:lstStyle/>
          <a:p>
            <a:r>
              <a:rPr lang="en-US" dirty="0"/>
              <a:t>The Jubilee Week Time-Line</a:t>
            </a:r>
          </a:p>
        </p:txBody>
      </p:sp>
      <p:pic>
        <p:nvPicPr>
          <p:cNvPr id="9" name="Content Placeholder 8">
            <a:extLst>
              <a:ext uri="{FF2B5EF4-FFF2-40B4-BE49-F238E27FC236}">
                <a16:creationId xmlns:a16="http://schemas.microsoft.com/office/drawing/2014/main" id="{D4C1F412-C897-DC48-8736-66D82E05DCC3}"/>
              </a:ext>
            </a:extLst>
          </p:cNvPr>
          <p:cNvPicPr>
            <a:picLocks noGrp="1" noChangeAspect="1"/>
          </p:cNvPicPr>
          <p:nvPr>
            <p:ph idx="1"/>
          </p:nvPr>
        </p:nvPicPr>
        <p:blipFill>
          <a:blip r:embed="rId2"/>
          <a:stretch>
            <a:fillRect/>
          </a:stretch>
        </p:blipFill>
        <p:spPr>
          <a:xfrm>
            <a:off x="838200" y="2173314"/>
            <a:ext cx="10515600" cy="1255686"/>
          </a:xfrm>
        </p:spPr>
      </p:pic>
    </p:spTree>
    <p:extLst>
      <p:ext uri="{BB962C8B-B14F-4D97-AF65-F5344CB8AC3E}">
        <p14:creationId xmlns:p14="http://schemas.microsoft.com/office/powerpoint/2010/main" val="1615312065"/>
      </p:ext>
    </p:extLst>
  </p:cSld>
  <p:clrMapOvr>
    <a:masterClrMapping/>
  </p:clrMapOvr>
  <mc:AlternateContent xmlns:mc="http://schemas.openxmlformats.org/markup-compatibility/2006" xmlns:p14="http://schemas.microsoft.com/office/powerpoint/2010/main">
    <mc:Choice Requires="p14">
      <p:transition spd="slow" p14:dur="2000" advTm="85020"/>
    </mc:Choice>
    <mc:Fallback xmlns="">
      <p:transition spd="slow" advTm="8502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0C8B-49CB-C14C-89CA-D9AD140393AB}"/>
              </a:ext>
            </a:extLst>
          </p:cNvPr>
          <p:cNvSpPr>
            <a:spLocks noGrp="1"/>
          </p:cNvSpPr>
          <p:nvPr>
            <p:ph type="title"/>
          </p:nvPr>
        </p:nvSpPr>
        <p:spPr/>
        <p:txBody>
          <a:bodyPr>
            <a:normAutofit fontScale="90000"/>
          </a:bodyPr>
          <a:lstStyle/>
          <a:p>
            <a:r>
              <a:rPr lang="en-US" sz="6600" dirty="0"/>
              <a:t>Feast of Weeks (Pentecost): A Week of Daily Weeks - Calendar</a:t>
            </a:r>
          </a:p>
        </p:txBody>
      </p:sp>
      <p:graphicFrame>
        <p:nvGraphicFramePr>
          <p:cNvPr id="4" name="Content Placeholder 3">
            <a:extLst>
              <a:ext uri="{FF2B5EF4-FFF2-40B4-BE49-F238E27FC236}">
                <a16:creationId xmlns:a16="http://schemas.microsoft.com/office/drawing/2014/main" id="{43E0CE92-1C43-9F49-991D-134A8461E547}"/>
              </a:ext>
            </a:extLst>
          </p:cNvPr>
          <p:cNvGraphicFramePr>
            <a:graphicFrameLocks noGrp="1"/>
          </p:cNvGraphicFramePr>
          <p:nvPr>
            <p:ph idx="1"/>
            <p:extLst>
              <p:ext uri="{D42A27DB-BD31-4B8C-83A1-F6EECF244321}">
                <p14:modId xmlns:p14="http://schemas.microsoft.com/office/powerpoint/2010/main" val="2021138690"/>
              </p:ext>
            </p:extLst>
          </p:nvPr>
        </p:nvGraphicFramePr>
        <p:xfrm>
          <a:off x="838200" y="1931543"/>
          <a:ext cx="10515599" cy="3340797"/>
        </p:xfrm>
        <a:graphic>
          <a:graphicData uri="http://schemas.openxmlformats.org/drawingml/2006/table">
            <a:tbl>
              <a:tblPr firstRow="1" bandRow="1">
                <a:tableStyleId>{5C22544A-7EE6-4342-B048-85BDC9FD1C3A}</a:tableStyleId>
              </a:tblPr>
              <a:tblGrid>
                <a:gridCol w="729343">
                  <a:extLst>
                    <a:ext uri="{9D8B030D-6E8A-4147-A177-3AD203B41FA5}">
                      <a16:colId xmlns:a16="http://schemas.microsoft.com/office/drawing/2014/main" val="414951200"/>
                    </a:ext>
                  </a:extLst>
                </a:gridCol>
                <a:gridCol w="1567543">
                  <a:extLst>
                    <a:ext uri="{9D8B030D-6E8A-4147-A177-3AD203B41FA5}">
                      <a16:colId xmlns:a16="http://schemas.microsoft.com/office/drawing/2014/main" val="211810398"/>
                    </a:ext>
                  </a:extLst>
                </a:gridCol>
                <a:gridCol w="1910443">
                  <a:extLst>
                    <a:ext uri="{9D8B030D-6E8A-4147-A177-3AD203B41FA5}">
                      <a16:colId xmlns:a16="http://schemas.microsoft.com/office/drawing/2014/main" val="262687792"/>
                    </a:ext>
                  </a:extLst>
                </a:gridCol>
                <a:gridCol w="881742">
                  <a:extLst>
                    <a:ext uri="{9D8B030D-6E8A-4147-A177-3AD203B41FA5}">
                      <a16:colId xmlns:a16="http://schemas.microsoft.com/office/drawing/2014/main" val="3045815243"/>
                    </a:ext>
                  </a:extLst>
                </a:gridCol>
                <a:gridCol w="914400">
                  <a:extLst>
                    <a:ext uri="{9D8B030D-6E8A-4147-A177-3AD203B41FA5}">
                      <a16:colId xmlns:a16="http://schemas.microsoft.com/office/drawing/2014/main" val="2815495792"/>
                    </a:ext>
                  </a:extLst>
                </a:gridCol>
                <a:gridCol w="816429">
                  <a:extLst>
                    <a:ext uri="{9D8B030D-6E8A-4147-A177-3AD203B41FA5}">
                      <a16:colId xmlns:a16="http://schemas.microsoft.com/office/drawing/2014/main" val="1616687271"/>
                    </a:ext>
                  </a:extLst>
                </a:gridCol>
                <a:gridCol w="832757">
                  <a:extLst>
                    <a:ext uri="{9D8B030D-6E8A-4147-A177-3AD203B41FA5}">
                      <a16:colId xmlns:a16="http://schemas.microsoft.com/office/drawing/2014/main" val="3683433917"/>
                    </a:ext>
                  </a:extLst>
                </a:gridCol>
                <a:gridCol w="979714">
                  <a:extLst>
                    <a:ext uri="{9D8B030D-6E8A-4147-A177-3AD203B41FA5}">
                      <a16:colId xmlns:a16="http://schemas.microsoft.com/office/drawing/2014/main" val="2497362278"/>
                    </a:ext>
                  </a:extLst>
                </a:gridCol>
                <a:gridCol w="1883228">
                  <a:extLst>
                    <a:ext uri="{9D8B030D-6E8A-4147-A177-3AD203B41FA5}">
                      <a16:colId xmlns:a16="http://schemas.microsoft.com/office/drawing/2014/main" val="2960886432"/>
                    </a:ext>
                  </a:extLst>
                </a:gridCol>
              </a:tblGrid>
              <a:tr h="314751">
                <a:tc>
                  <a:txBody>
                    <a:bodyPr/>
                    <a:lstStyle/>
                    <a:p>
                      <a:pPr algn="ctr"/>
                      <a:endParaRPr lang="en-US" dirty="0"/>
                    </a:p>
                  </a:txBody>
                  <a:tcPr/>
                </a:tc>
                <a:tc>
                  <a:txBody>
                    <a:bodyPr/>
                    <a:lstStyle/>
                    <a:p>
                      <a:pPr algn="ctr"/>
                      <a:r>
                        <a:rPr lang="en-US" dirty="0"/>
                        <a:t>Daily Week</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tc>
                  <a:txBody>
                    <a:bodyPr/>
                    <a:lstStyle/>
                    <a:p>
                      <a:pPr algn="ctr"/>
                      <a:r>
                        <a:rPr lang="en-US" dirty="0"/>
                        <a:t>6</a:t>
                      </a:r>
                    </a:p>
                  </a:txBody>
                  <a:tcPr/>
                </a:tc>
                <a:tc>
                  <a:txBody>
                    <a:bodyPr/>
                    <a:lstStyle/>
                    <a:p>
                      <a:pPr algn="ctr"/>
                      <a:r>
                        <a:rPr lang="en-US" dirty="0">
                          <a:solidFill>
                            <a:srgbClr val="00B050"/>
                          </a:solidFill>
                        </a:rPr>
                        <a:t>7</a:t>
                      </a:r>
                    </a:p>
                  </a:txBody>
                  <a:tcPr/>
                </a:tc>
                <a:extLst>
                  <a:ext uri="{0D108BD9-81ED-4DB2-BD59-A6C34878D82A}">
                    <a16:rowId xmlns:a16="http://schemas.microsoft.com/office/drawing/2014/main" val="3043459866"/>
                  </a:ext>
                </a:extLst>
              </a:tr>
              <a:tr h="314751">
                <a:tc rowSpan="7">
                  <a:txBody>
                    <a:bodyPr/>
                    <a:lstStyle/>
                    <a:p>
                      <a:pPr algn="ctr"/>
                      <a:endParaRPr lang="en-US" dirty="0"/>
                    </a:p>
                  </a:txBody>
                  <a:tcPr/>
                </a:tc>
                <a:tc>
                  <a:txBody>
                    <a:bodyPr/>
                    <a:lstStyle/>
                    <a:p>
                      <a:pPr algn="ctr"/>
                      <a:r>
                        <a:rPr lang="en-US" b="1" dirty="0"/>
                        <a:t>Daily Week 1</a:t>
                      </a:r>
                    </a:p>
                  </a:txBody>
                  <a:tcPr/>
                </a:tc>
                <a:tc>
                  <a:txBody>
                    <a:bodyPr/>
                    <a:lstStyle/>
                    <a:p>
                      <a:pPr algn="ctr"/>
                      <a:r>
                        <a:rPr lang="en-US" dirty="0">
                          <a:solidFill>
                            <a:schemeClr val="tx1"/>
                          </a:solidFill>
                        </a:rPr>
                        <a:t>Day 1*</a:t>
                      </a:r>
                    </a:p>
                  </a:txBody>
                  <a:tcPr/>
                </a:tc>
                <a:tc>
                  <a:txBody>
                    <a:bodyPr/>
                    <a:lstStyle/>
                    <a:p>
                      <a:pPr algn="ctr"/>
                      <a:r>
                        <a:rPr lang="en-US" dirty="0"/>
                        <a:t>Day 2</a:t>
                      </a:r>
                    </a:p>
                  </a:txBody>
                  <a:tcPr/>
                </a:tc>
                <a:tc>
                  <a:txBody>
                    <a:bodyPr/>
                    <a:lstStyle/>
                    <a:p>
                      <a:pPr algn="ctr"/>
                      <a:r>
                        <a:rPr lang="en-US" dirty="0"/>
                        <a:t>Day 3</a:t>
                      </a:r>
                    </a:p>
                  </a:txBody>
                  <a:tcPr/>
                </a:tc>
                <a:tc>
                  <a:txBody>
                    <a:bodyPr/>
                    <a:lstStyle/>
                    <a:p>
                      <a:pPr algn="ctr"/>
                      <a:r>
                        <a:rPr lang="en-US" dirty="0"/>
                        <a:t>Day 4</a:t>
                      </a:r>
                    </a:p>
                  </a:txBody>
                  <a:tcPr/>
                </a:tc>
                <a:tc>
                  <a:txBody>
                    <a:bodyPr/>
                    <a:lstStyle/>
                    <a:p>
                      <a:pPr algn="ctr"/>
                      <a:r>
                        <a:rPr lang="en-US" dirty="0"/>
                        <a:t>Day 5</a:t>
                      </a:r>
                    </a:p>
                  </a:txBody>
                  <a:tcPr/>
                </a:tc>
                <a:tc>
                  <a:txBody>
                    <a:bodyPr/>
                    <a:lstStyle/>
                    <a:p>
                      <a:pPr algn="ctr"/>
                      <a:r>
                        <a:rPr lang="en-US" dirty="0"/>
                        <a:t>Day 6</a:t>
                      </a:r>
                    </a:p>
                  </a:txBody>
                  <a:tcPr/>
                </a:tc>
                <a:tc>
                  <a:txBody>
                    <a:bodyPr/>
                    <a:lstStyle/>
                    <a:p>
                      <a:pPr algn="ctr"/>
                      <a:r>
                        <a:rPr lang="en-US" dirty="0">
                          <a:solidFill>
                            <a:srgbClr val="00B050"/>
                          </a:solidFill>
                        </a:rPr>
                        <a:t>Weekly Sabbath</a:t>
                      </a:r>
                    </a:p>
                  </a:txBody>
                  <a:tcPr/>
                </a:tc>
                <a:extLst>
                  <a:ext uri="{0D108BD9-81ED-4DB2-BD59-A6C34878D82A}">
                    <a16:rowId xmlns:a16="http://schemas.microsoft.com/office/drawing/2014/main" val="386112875"/>
                  </a:ext>
                </a:extLst>
              </a:tr>
              <a:tr h="314751">
                <a:tc vMerge="1">
                  <a:txBody>
                    <a:bodyPr/>
                    <a:lstStyle/>
                    <a:p>
                      <a:pPr algn="ctr"/>
                      <a:endParaRPr lang="en-US" dirty="0"/>
                    </a:p>
                  </a:txBody>
                  <a:tcPr/>
                </a:tc>
                <a:tc>
                  <a:txBody>
                    <a:bodyPr/>
                    <a:lstStyle/>
                    <a:p>
                      <a:pPr algn="ctr"/>
                      <a:r>
                        <a:rPr lang="en-US" b="1" dirty="0"/>
                        <a:t>Daily Week 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760537742"/>
                  </a:ext>
                </a:extLst>
              </a:tr>
              <a:tr h="314751">
                <a:tc vMerge="1">
                  <a:txBody>
                    <a:bodyPr/>
                    <a:lstStyle/>
                    <a:p>
                      <a:pPr algn="ctr"/>
                      <a:endParaRPr lang="en-US" dirty="0"/>
                    </a:p>
                  </a:txBody>
                  <a:tcPr/>
                </a:tc>
                <a:tc>
                  <a:txBody>
                    <a:bodyPr/>
                    <a:lstStyle/>
                    <a:p>
                      <a:pPr algn="ctr"/>
                      <a:r>
                        <a:rPr lang="en-US" b="1" dirty="0"/>
                        <a:t>Daily Week 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4091464884"/>
                  </a:ext>
                </a:extLst>
              </a:tr>
              <a:tr h="314751">
                <a:tc vMerge="1">
                  <a:txBody>
                    <a:bodyPr/>
                    <a:lstStyle/>
                    <a:p>
                      <a:pPr algn="ctr"/>
                      <a:endParaRPr lang="en-US" dirty="0"/>
                    </a:p>
                  </a:txBody>
                  <a:tcPr/>
                </a:tc>
                <a:tc>
                  <a:txBody>
                    <a:bodyPr/>
                    <a:lstStyle/>
                    <a:p>
                      <a:pPr algn="ctr"/>
                      <a:r>
                        <a:rPr lang="en-US" b="1" dirty="0"/>
                        <a:t>Daily Week 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467394709"/>
                  </a:ext>
                </a:extLst>
              </a:tr>
              <a:tr h="314751">
                <a:tc vMerge="1">
                  <a:txBody>
                    <a:bodyPr/>
                    <a:lstStyle/>
                    <a:p>
                      <a:pPr algn="ctr"/>
                      <a:endParaRPr lang="en-US" dirty="0"/>
                    </a:p>
                  </a:txBody>
                  <a:tcPr/>
                </a:tc>
                <a:tc>
                  <a:txBody>
                    <a:bodyPr/>
                    <a:lstStyle/>
                    <a:p>
                      <a:pPr algn="ctr"/>
                      <a:r>
                        <a:rPr lang="en-US" b="1" dirty="0"/>
                        <a:t>Daily Week 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270659262"/>
                  </a:ext>
                </a:extLst>
              </a:tr>
              <a:tr h="382079">
                <a:tc vMerge="1">
                  <a:txBody>
                    <a:bodyPr/>
                    <a:lstStyle/>
                    <a:p>
                      <a:pPr algn="ctr"/>
                      <a:endParaRPr lang="en-US" dirty="0"/>
                    </a:p>
                  </a:txBody>
                  <a:tcPr/>
                </a:tc>
                <a:tc>
                  <a:txBody>
                    <a:bodyPr/>
                    <a:lstStyle/>
                    <a:p>
                      <a:pPr algn="ctr"/>
                      <a:r>
                        <a:rPr lang="en-US" b="1" dirty="0"/>
                        <a:t>Daily Week 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32687514"/>
                  </a:ext>
                </a:extLst>
              </a:tr>
              <a:tr h="382079">
                <a:tc vMerge="1">
                  <a:txBody>
                    <a:bodyPr/>
                    <a:lstStyle/>
                    <a:p>
                      <a:pPr algn="ctr"/>
                      <a:endParaRPr lang="en-US" dirty="0"/>
                    </a:p>
                  </a:txBody>
                  <a:tcPr/>
                </a:tc>
                <a:tc>
                  <a:txBody>
                    <a:bodyPr/>
                    <a:lstStyle/>
                    <a:p>
                      <a:pPr algn="ctr"/>
                      <a:r>
                        <a:rPr lang="en-US" b="1" dirty="0"/>
                        <a:t>Daily Week 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Day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Weekly Sabbath</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a:txBody>
                  <a:tcPr/>
                </a:tc>
                <a:extLst>
                  <a:ext uri="{0D108BD9-81ED-4DB2-BD59-A6C34878D82A}">
                    <a16:rowId xmlns:a16="http://schemas.microsoft.com/office/drawing/2014/main" val="588656811"/>
                  </a:ext>
                </a:extLst>
              </a:tr>
              <a:tr h="382079">
                <a:tc>
                  <a:txBody>
                    <a:bodyPr/>
                    <a:lstStyle/>
                    <a:p>
                      <a:pPr algn="ctr"/>
                      <a:endParaRPr lang="en-US" dirty="0"/>
                    </a:p>
                  </a:txBody>
                  <a:tcPr/>
                </a:tc>
                <a:tc>
                  <a:txBody>
                    <a:bodyPr/>
                    <a:lstStyle/>
                    <a:p>
                      <a:pPr algn="ctr"/>
                      <a:r>
                        <a:rPr lang="en-US" b="1" dirty="0"/>
                        <a:t>Daily Week</a:t>
                      </a:r>
                    </a:p>
                  </a:txBody>
                  <a:tcPr/>
                </a:tc>
                <a:tc>
                  <a:txBody>
                    <a:bodyPr/>
                    <a:lstStyle/>
                    <a:p>
                      <a:pPr algn="ctr"/>
                      <a:r>
                        <a:rPr lang="en-US" dirty="0">
                          <a:solidFill>
                            <a:srgbClr val="00B050"/>
                          </a:solidFill>
                        </a:rPr>
                        <a:t>Pentecost</a:t>
                      </a:r>
                      <a:r>
                        <a:rPr lang="en-US" dirty="0"/>
                        <a:t>/Day 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Day 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rPr>
                        <a:t>Weekly Sabbath</a:t>
                      </a:r>
                    </a:p>
                  </a:txBody>
                  <a:tcPr/>
                </a:tc>
                <a:extLst>
                  <a:ext uri="{0D108BD9-81ED-4DB2-BD59-A6C34878D82A}">
                    <a16:rowId xmlns:a16="http://schemas.microsoft.com/office/drawing/2014/main" val="3532858605"/>
                  </a:ext>
                </a:extLst>
              </a:tr>
            </a:tbl>
          </a:graphicData>
        </a:graphic>
      </p:graphicFrame>
      <p:sp>
        <p:nvSpPr>
          <p:cNvPr id="3" name="TextBox 2">
            <a:extLst>
              <a:ext uri="{FF2B5EF4-FFF2-40B4-BE49-F238E27FC236}">
                <a16:creationId xmlns:a16="http://schemas.microsoft.com/office/drawing/2014/main" id="{BD71DFBD-BC60-494E-AA00-54662669C734}"/>
              </a:ext>
            </a:extLst>
          </p:cNvPr>
          <p:cNvSpPr txBox="1"/>
          <p:nvPr/>
        </p:nvSpPr>
        <p:spPr>
          <a:xfrm rot="16200000">
            <a:off x="61545" y="3413871"/>
            <a:ext cx="2527440" cy="384721"/>
          </a:xfrm>
          <a:prstGeom prst="rect">
            <a:avLst/>
          </a:prstGeom>
          <a:noFill/>
        </p:spPr>
        <p:txBody>
          <a:bodyPr wrap="square" rtlCol="0" anchor="ctr">
            <a:spAutoFit/>
          </a:bodyPr>
          <a:lstStyle/>
          <a:p>
            <a:pPr algn="ctr"/>
            <a:r>
              <a:rPr lang="en-US" sz="1900" b="1" dirty="0"/>
              <a:t>Week of Daily Weeks</a:t>
            </a:r>
          </a:p>
        </p:txBody>
      </p:sp>
      <p:sp>
        <p:nvSpPr>
          <p:cNvPr id="5" name="TextBox 4">
            <a:extLst>
              <a:ext uri="{FF2B5EF4-FFF2-40B4-BE49-F238E27FC236}">
                <a16:creationId xmlns:a16="http://schemas.microsoft.com/office/drawing/2014/main" id="{459DECF3-DBDD-3D65-7FC3-7455DCEDB0C3}"/>
              </a:ext>
            </a:extLst>
          </p:cNvPr>
          <p:cNvSpPr txBox="1"/>
          <p:nvPr/>
        </p:nvSpPr>
        <p:spPr>
          <a:xfrm>
            <a:off x="838201" y="5671595"/>
            <a:ext cx="10515598" cy="646331"/>
          </a:xfrm>
          <a:prstGeom prst="rect">
            <a:avLst/>
          </a:prstGeom>
          <a:noFill/>
        </p:spPr>
        <p:txBody>
          <a:bodyPr wrap="square" rtlCol="0">
            <a:spAutoFit/>
          </a:bodyPr>
          <a:lstStyle/>
          <a:p>
            <a:r>
              <a:rPr lang="en-US" dirty="0"/>
              <a:t>*Note that, unlike the Jubilee cycle, the first day of the Feast of Weeks is NOT a holy day. INSTEAD, the Wave Sheaf offering occurs.</a:t>
            </a:r>
          </a:p>
        </p:txBody>
      </p:sp>
    </p:spTree>
    <p:extLst>
      <p:ext uri="{BB962C8B-B14F-4D97-AF65-F5344CB8AC3E}">
        <p14:creationId xmlns:p14="http://schemas.microsoft.com/office/powerpoint/2010/main" val="105701447"/>
      </p:ext>
    </p:extLst>
  </p:cSld>
  <p:clrMapOvr>
    <a:masterClrMapping/>
  </p:clrMapOvr>
  <mc:AlternateContent xmlns:mc="http://schemas.openxmlformats.org/markup-compatibility/2006" xmlns:p14="http://schemas.microsoft.com/office/powerpoint/2010/main">
    <mc:Choice Requires="p14">
      <p:transition spd="slow" p14:dur="2000" advTm="95848"/>
    </mc:Choice>
    <mc:Fallback xmlns="">
      <p:transition spd="slow" advTm="9584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B7AB4-5035-4248-AB10-8887BA466B2D}"/>
              </a:ext>
            </a:extLst>
          </p:cNvPr>
          <p:cNvSpPr>
            <a:spLocks noGrp="1"/>
          </p:cNvSpPr>
          <p:nvPr>
            <p:ph type="title"/>
          </p:nvPr>
        </p:nvSpPr>
        <p:spPr/>
        <p:txBody>
          <a:bodyPr/>
          <a:lstStyle/>
          <a:p>
            <a:r>
              <a:rPr lang="en-US" dirty="0"/>
              <a:t>The Pentecost Week Time-Line</a:t>
            </a:r>
          </a:p>
        </p:txBody>
      </p:sp>
      <p:pic>
        <p:nvPicPr>
          <p:cNvPr id="9" name="Content Placeholder 8">
            <a:extLst>
              <a:ext uri="{FF2B5EF4-FFF2-40B4-BE49-F238E27FC236}">
                <a16:creationId xmlns:a16="http://schemas.microsoft.com/office/drawing/2014/main" id="{B1FD2EBB-3F71-E741-84D6-10A0881C745D}"/>
              </a:ext>
            </a:extLst>
          </p:cNvPr>
          <p:cNvPicPr>
            <a:picLocks noGrp="1" noChangeAspect="1"/>
          </p:cNvPicPr>
          <p:nvPr>
            <p:ph idx="1"/>
          </p:nvPr>
        </p:nvPicPr>
        <p:blipFill>
          <a:blip r:embed="rId2"/>
          <a:stretch>
            <a:fillRect/>
          </a:stretch>
        </p:blipFill>
        <p:spPr>
          <a:xfrm>
            <a:off x="838200" y="2281167"/>
            <a:ext cx="10515600" cy="1262133"/>
          </a:xfrm>
        </p:spPr>
      </p:pic>
    </p:spTree>
    <p:extLst>
      <p:ext uri="{BB962C8B-B14F-4D97-AF65-F5344CB8AC3E}">
        <p14:creationId xmlns:p14="http://schemas.microsoft.com/office/powerpoint/2010/main" val="2207694444"/>
      </p:ext>
    </p:extLst>
  </p:cSld>
  <p:clrMapOvr>
    <a:masterClrMapping/>
  </p:clrMapOvr>
  <mc:AlternateContent xmlns:mc="http://schemas.openxmlformats.org/markup-compatibility/2006" xmlns:p14="http://schemas.microsoft.com/office/powerpoint/2010/main">
    <mc:Choice Requires="p14">
      <p:transition spd="slow" p14:dur="2000" advTm="90116"/>
    </mc:Choice>
    <mc:Fallback xmlns="">
      <p:transition spd="slow" advTm="9011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79EB9-3D00-913B-5992-8685DD5CB712}"/>
              </a:ext>
            </a:extLst>
          </p:cNvPr>
          <p:cNvSpPr>
            <a:spLocks noGrp="1"/>
          </p:cNvSpPr>
          <p:nvPr>
            <p:ph type="title"/>
          </p:nvPr>
        </p:nvSpPr>
        <p:spPr/>
        <p:txBody>
          <a:bodyPr>
            <a:normAutofit/>
          </a:bodyPr>
          <a:lstStyle/>
          <a:p>
            <a:r>
              <a:rPr lang="en-US" sz="4000" dirty="0"/>
              <a:t>The </a:t>
            </a:r>
            <a:r>
              <a:rPr lang="en-US" sz="4000" u="sng" dirty="0"/>
              <a:t>SIMILARITY</a:t>
            </a:r>
            <a:r>
              <a:rPr lang="en-US" sz="4000" dirty="0"/>
              <a:t> of Jubilee &amp; Feast of Weeks Cycles</a:t>
            </a:r>
          </a:p>
        </p:txBody>
      </p:sp>
      <p:pic>
        <p:nvPicPr>
          <p:cNvPr id="4" name="Content Placeholder 3">
            <a:extLst>
              <a:ext uri="{FF2B5EF4-FFF2-40B4-BE49-F238E27FC236}">
                <a16:creationId xmlns:a16="http://schemas.microsoft.com/office/drawing/2014/main" id="{65105DA9-7120-9F9F-0158-0A50A2E4D508}"/>
              </a:ext>
            </a:extLst>
          </p:cNvPr>
          <p:cNvPicPr>
            <a:picLocks noGrp="1" noChangeAspect="1"/>
          </p:cNvPicPr>
          <p:nvPr>
            <p:ph idx="1"/>
          </p:nvPr>
        </p:nvPicPr>
        <p:blipFill>
          <a:blip r:embed="rId2"/>
          <a:stretch>
            <a:fillRect/>
          </a:stretch>
        </p:blipFill>
        <p:spPr>
          <a:xfrm>
            <a:off x="838200" y="3805475"/>
            <a:ext cx="10515600" cy="1260317"/>
          </a:xfrm>
          <a:prstGeom prst="rect">
            <a:avLst/>
          </a:prstGeom>
        </p:spPr>
      </p:pic>
      <p:pic>
        <p:nvPicPr>
          <p:cNvPr id="5" name="Picture 4">
            <a:extLst>
              <a:ext uri="{FF2B5EF4-FFF2-40B4-BE49-F238E27FC236}">
                <a16:creationId xmlns:a16="http://schemas.microsoft.com/office/drawing/2014/main" id="{C1DD177B-914D-AC08-6610-33F6146419F5}"/>
              </a:ext>
            </a:extLst>
          </p:cNvPr>
          <p:cNvPicPr>
            <a:picLocks noChangeAspect="1"/>
          </p:cNvPicPr>
          <p:nvPr/>
        </p:nvPicPr>
        <p:blipFill>
          <a:blip r:embed="rId3"/>
          <a:stretch>
            <a:fillRect/>
          </a:stretch>
        </p:blipFill>
        <p:spPr>
          <a:xfrm>
            <a:off x="838201" y="2205234"/>
            <a:ext cx="10515600" cy="1257662"/>
          </a:xfrm>
          <a:prstGeom prst="rect">
            <a:avLst/>
          </a:prstGeom>
        </p:spPr>
      </p:pic>
    </p:spTree>
    <p:extLst>
      <p:ext uri="{BB962C8B-B14F-4D97-AF65-F5344CB8AC3E}">
        <p14:creationId xmlns:p14="http://schemas.microsoft.com/office/powerpoint/2010/main" val="2899861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8C0CD-69DD-EFA4-BCC2-22B24230C44D}"/>
              </a:ext>
            </a:extLst>
          </p:cNvPr>
          <p:cNvSpPr>
            <a:spLocks noGrp="1"/>
          </p:cNvSpPr>
          <p:nvPr>
            <p:ph type="title"/>
          </p:nvPr>
        </p:nvSpPr>
        <p:spPr/>
        <p:txBody>
          <a:bodyPr/>
          <a:lstStyle/>
          <a:p>
            <a:r>
              <a:rPr lang="en-US" dirty="0"/>
              <a:t>Some</a:t>
            </a:r>
            <a:r>
              <a:rPr lang="en-US" sz="4400" dirty="0"/>
              <a:t> </a:t>
            </a:r>
            <a:r>
              <a:rPr lang="en-US" sz="4400" u="sng" dirty="0"/>
              <a:t>DIFFERENCES</a:t>
            </a:r>
            <a:r>
              <a:rPr lang="en-US" sz="4400" dirty="0"/>
              <a:t> of Jubilee &amp; Feast of Weeks Cycles</a:t>
            </a:r>
            <a:endParaRPr lang="en-US" dirty="0"/>
          </a:p>
        </p:txBody>
      </p:sp>
      <p:sp>
        <p:nvSpPr>
          <p:cNvPr id="3" name="Content Placeholder 2">
            <a:extLst>
              <a:ext uri="{FF2B5EF4-FFF2-40B4-BE49-F238E27FC236}">
                <a16:creationId xmlns:a16="http://schemas.microsoft.com/office/drawing/2014/main" id="{C016CAEA-FAAB-CA45-447D-0321C859F282}"/>
              </a:ext>
            </a:extLst>
          </p:cNvPr>
          <p:cNvSpPr>
            <a:spLocks noGrp="1"/>
          </p:cNvSpPr>
          <p:nvPr>
            <p:ph idx="1"/>
          </p:nvPr>
        </p:nvSpPr>
        <p:spPr/>
        <p:txBody>
          <a:bodyPr/>
          <a:lstStyle/>
          <a:p>
            <a:r>
              <a:rPr lang="en-US" dirty="0"/>
              <a:t>The Jubilee that occurs at the beginning of the Jubilee cycle (which is the concluding Jubilee of the previous cycle), has no sabbath correspondence at the beginning of the Feast of Weeks Cycle</a:t>
            </a:r>
          </a:p>
          <a:p>
            <a:r>
              <a:rPr lang="en-US" dirty="0"/>
              <a:t>HOWEVER, the Feast of Weeks cycle begins with the Wave Sheaf Offering</a:t>
            </a:r>
          </a:p>
          <a:p>
            <a:r>
              <a:rPr lang="en-US" dirty="0"/>
              <a:t>The Jubilee cycle is CONTINUOUS, but the Feast of Weeks cycle only occurs for 50 days out of each year – The Feast of Weeks cycle is FINITE, i.e. it has a beginning and an end</a:t>
            </a:r>
          </a:p>
        </p:txBody>
      </p:sp>
    </p:spTree>
    <p:extLst>
      <p:ext uri="{BB962C8B-B14F-4D97-AF65-F5344CB8AC3E}">
        <p14:creationId xmlns:p14="http://schemas.microsoft.com/office/powerpoint/2010/main" val="131285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B1761-7DEF-B040-90D4-1CB8E8899DBF}"/>
              </a:ext>
            </a:extLst>
          </p:cNvPr>
          <p:cNvSpPr>
            <a:spLocks noGrp="1"/>
          </p:cNvSpPr>
          <p:nvPr>
            <p:ph type="title"/>
          </p:nvPr>
        </p:nvSpPr>
        <p:spPr/>
        <p:txBody>
          <a:bodyPr/>
          <a:lstStyle/>
          <a:p>
            <a:r>
              <a:rPr lang="en-US" dirty="0"/>
              <a:t>At Any Point in Time…</a:t>
            </a:r>
          </a:p>
        </p:txBody>
      </p:sp>
      <p:sp>
        <p:nvSpPr>
          <p:cNvPr id="3" name="Content Placeholder 2">
            <a:extLst>
              <a:ext uri="{FF2B5EF4-FFF2-40B4-BE49-F238E27FC236}">
                <a16:creationId xmlns:a16="http://schemas.microsoft.com/office/drawing/2014/main" id="{557452A8-3EE1-374C-9BAE-37B24F811B09}"/>
              </a:ext>
            </a:extLst>
          </p:cNvPr>
          <p:cNvSpPr>
            <a:spLocks noGrp="1"/>
          </p:cNvSpPr>
          <p:nvPr>
            <p:ph idx="1"/>
          </p:nvPr>
        </p:nvSpPr>
        <p:spPr/>
        <p:txBody>
          <a:bodyPr>
            <a:normAutofit fontScale="85000" lnSpcReduction="20000"/>
          </a:bodyPr>
          <a:lstStyle/>
          <a:p>
            <a:pPr marL="0" indent="0">
              <a:buNone/>
            </a:pPr>
            <a:r>
              <a:rPr lang="en-US" sz="3900" dirty="0"/>
              <a:t>We are in multiple cycles of weeks at different levels.</a:t>
            </a:r>
          </a:p>
          <a:p>
            <a:pPr marL="0" indent="0">
              <a:buNone/>
            </a:pPr>
            <a:r>
              <a:rPr lang="en-US" sz="3900" dirty="0"/>
              <a:t>Today is May 20, 2021:</a:t>
            </a:r>
          </a:p>
          <a:p>
            <a:r>
              <a:rPr lang="en-US" sz="3900" dirty="0"/>
              <a:t>Day 5 (Thursday) of the daily week</a:t>
            </a:r>
          </a:p>
          <a:p>
            <a:r>
              <a:rPr lang="en-US" sz="3900" dirty="0"/>
              <a:t>Year 5 of the annual week*</a:t>
            </a:r>
          </a:p>
          <a:p>
            <a:r>
              <a:rPr lang="en-US" sz="3900" dirty="0"/>
              <a:t>4</a:t>
            </a:r>
            <a:r>
              <a:rPr lang="en-US" sz="3900" baseline="30000" dirty="0"/>
              <a:t>th</a:t>
            </a:r>
            <a:r>
              <a:rPr lang="en-US" sz="3900" dirty="0"/>
              <a:t> annual week of the Jubilee weeks*</a:t>
            </a:r>
          </a:p>
          <a:p>
            <a:r>
              <a:rPr lang="en-US" sz="3900" dirty="0"/>
              <a:t>69</a:t>
            </a:r>
            <a:r>
              <a:rPr lang="en-US" sz="3900" baseline="30000" dirty="0"/>
              <a:t>th</a:t>
            </a:r>
            <a:r>
              <a:rPr lang="en-US" sz="3900" dirty="0"/>
              <a:t> Jubilee week*</a:t>
            </a:r>
          </a:p>
          <a:p>
            <a:r>
              <a:rPr lang="en-US" sz="3900" dirty="0"/>
              <a:t>6</a:t>
            </a:r>
            <a:r>
              <a:rPr lang="en-US" sz="3900" baseline="30000" dirty="0"/>
              <a:t>th</a:t>
            </a:r>
            <a:r>
              <a:rPr lang="en-US" sz="3900" dirty="0"/>
              <a:t> millennial day of the millennial week</a:t>
            </a:r>
          </a:p>
          <a:p>
            <a:pPr marL="0" indent="0">
              <a:buNone/>
            </a:pPr>
            <a:endParaRPr lang="en-US" sz="3900" dirty="0"/>
          </a:p>
          <a:p>
            <a:pPr marL="0" indent="0">
              <a:buNone/>
            </a:pPr>
            <a:r>
              <a:rPr lang="en-US" sz="3900" dirty="0"/>
              <a:t>*Illustrative purposes only!</a:t>
            </a:r>
          </a:p>
          <a:p>
            <a:endParaRPr lang="en-US" dirty="0"/>
          </a:p>
          <a:p>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385712326"/>
      </p:ext>
    </p:extLst>
  </p:cSld>
  <p:clrMapOvr>
    <a:masterClrMapping/>
  </p:clrMapOvr>
  <mc:AlternateContent xmlns:mc="http://schemas.openxmlformats.org/markup-compatibility/2006" xmlns:p14="http://schemas.microsoft.com/office/powerpoint/2010/main">
    <mc:Choice Requires="p14">
      <p:transition spd="slow" p14:dur="2000" advTm="175867"/>
    </mc:Choice>
    <mc:Fallback xmlns="">
      <p:transition spd="slow" advTm="1758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repeatCount="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repeatCount="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repeatCount="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repeatCount="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repeatCount="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repeatCount="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repeatCount="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repeatCount="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7|1.3|12.4|8.2|15.6|9.8|20.3|17.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TotalTime>
  <Words>537</Words>
  <Application>Microsoft Office PowerPoint</Application>
  <PresentationFormat>Widescreen</PresentationFormat>
  <Paragraphs>168</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Jubilee: A Week of Annual Weeks - Calendar</vt:lpstr>
      <vt:lpstr>The Jubilee Week Time-Line</vt:lpstr>
      <vt:lpstr>Feast of Weeks (Pentecost): A Week of Daily Weeks - Calendar</vt:lpstr>
      <vt:lpstr>The Pentecost Week Time-Line</vt:lpstr>
      <vt:lpstr>The SIMILARITY of Jubilee &amp; Feast of Weeks Cycles</vt:lpstr>
      <vt:lpstr>Some DIFFERENCES of Jubilee &amp; Feast of Weeks Cycles</vt:lpstr>
      <vt:lpstr>At Any Point in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Message to The Churches of God 5</dc:title>
  <dc:creator>James Knoechel</dc:creator>
  <cp:lastModifiedBy>James Knoechel</cp:lastModifiedBy>
  <cp:revision>20</cp:revision>
  <cp:lastPrinted>2021-05-22T13:14:39Z</cp:lastPrinted>
  <dcterms:created xsi:type="dcterms:W3CDTF">2021-05-21T23:52:55Z</dcterms:created>
  <dcterms:modified xsi:type="dcterms:W3CDTF">2026-01-01T01:53:07Z</dcterms:modified>
</cp:coreProperties>
</file>