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74" r:id="rId2"/>
    <p:sldId id="275" r:id="rId3"/>
    <p:sldId id="279" r:id="rId4"/>
    <p:sldId id="280" r:id="rId5"/>
    <p:sldId id="278" r:id="rId6"/>
    <p:sldId id="283" r:id="rId7"/>
    <p:sldId id="281" r:id="rId8"/>
    <p:sldId id="282" r:id="rId9"/>
    <p:sldId id="286" r:id="rId10"/>
    <p:sldId id="287" r:id="rId11"/>
    <p:sldId id="288" r:id="rId12"/>
    <p:sldId id="291" r:id="rId13"/>
    <p:sldId id="292" r:id="rId14"/>
    <p:sldId id="277" r:id="rId15"/>
    <p:sldId id="284" r:id="rId16"/>
    <p:sldId id="28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596"/>
    <p:restoredTop sz="96272"/>
  </p:normalViewPr>
  <p:slideViewPr>
    <p:cSldViewPr snapToGrid="0" snapToObjects="1">
      <p:cViewPr varScale="1">
        <p:scale>
          <a:sx n="65" d="100"/>
          <a:sy n="65" d="100"/>
        </p:scale>
        <p:origin x="124" y="60"/>
      </p:cViewPr>
      <p:guideLst>
        <p:guide orient="horz" pos="2160"/>
        <p:guide pos="3840"/>
      </p:guideLst>
    </p:cSldViewPr>
  </p:slideViewPr>
  <p:outlineViewPr>
    <p:cViewPr>
      <p:scale>
        <a:sx n="33" d="100"/>
        <a:sy n="33" d="100"/>
      </p:scale>
      <p:origin x="0" y="-2192"/>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99" d="100"/>
          <a:sy n="99" d="100"/>
        </p:scale>
        <p:origin x="4272"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42171B-C56C-1F49-95C0-314A2FF41899}" type="datetimeFigureOut">
              <a:rPr lang="en-US" smtClean="0"/>
              <a:t>12/31/2025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A6AB1C-B4C6-F347-9297-16974FFFFE51}" type="slidenum">
              <a:rPr lang="en-US" smtClean="0"/>
              <a:t>‹#›</a:t>
            </a:fld>
            <a:endParaRPr lang="en-US"/>
          </a:p>
        </p:txBody>
      </p:sp>
    </p:spTree>
    <p:extLst>
      <p:ext uri="{BB962C8B-B14F-4D97-AF65-F5344CB8AC3E}">
        <p14:creationId xmlns:p14="http://schemas.microsoft.com/office/powerpoint/2010/main" val="2992626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A6AB1C-B4C6-F347-9297-16974FFFFE51}" type="slidenum">
              <a:rPr lang="en-US" smtClean="0"/>
              <a:t>15</a:t>
            </a:fld>
            <a:endParaRPr lang="en-US"/>
          </a:p>
        </p:txBody>
      </p:sp>
    </p:spTree>
    <p:extLst>
      <p:ext uri="{BB962C8B-B14F-4D97-AF65-F5344CB8AC3E}">
        <p14:creationId xmlns:p14="http://schemas.microsoft.com/office/powerpoint/2010/main" val="33582697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0425C-ED72-2F43-BB6D-6FD5729D3D3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78CE385-2956-AF4D-9823-2E707FCD48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3D43031-CB92-EE4B-A710-B6E0FE3BE1B9}"/>
              </a:ext>
            </a:extLst>
          </p:cNvPr>
          <p:cNvSpPr>
            <a:spLocks noGrp="1"/>
          </p:cNvSpPr>
          <p:nvPr>
            <p:ph type="dt" sz="half" idx="10"/>
          </p:nvPr>
        </p:nvSpPr>
        <p:spPr/>
        <p:txBody>
          <a:bodyPr/>
          <a:lstStyle/>
          <a:p>
            <a:fld id="{0A7B4F2E-0D7C-B54C-94FA-831C37147F8F}" type="datetimeFigureOut">
              <a:rPr lang="en-US" smtClean="0"/>
              <a:t>12/31/2025</a:t>
            </a:fld>
            <a:endParaRPr lang="en-US"/>
          </a:p>
        </p:txBody>
      </p:sp>
      <p:sp>
        <p:nvSpPr>
          <p:cNvPr id="5" name="Footer Placeholder 4">
            <a:extLst>
              <a:ext uri="{FF2B5EF4-FFF2-40B4-BE49-F238E27FC236}">
                <a16:creationId xmlns:a16="http://schemas.microsoft.com/office/drawing/2014/main" id="{CF8A4DB8-A8BF-F941-9743-7CA147E69F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4EB635-C631-4143-844B-9604A324EE51}"/>
              </a:ext>
            </a:extLst>
          </p:cNvPr>
          <p:cNvSpPr>
            <a:spLocks noGrp="1"/>
          </p:cNvSpPr>
          <p:nvPr>
            <p:ph type="sldNum" sz="quarter" idx="12"/>
          </p:nvPr>
        </p:nvSpPr>
        <p:spPr/>
        <p:txBody>
          <a:bodyPr/>
          <a:lstStyle/>
          <a:p>
            <a:fld id="{2D75344A-A0B8-8F4C-AA25-37736C560E8D}" type="slidenum">
              <a:rPr lang="en-US" smtClean="0"/>
              <a:t>‹#›</a:t>
            </a:fld>
            <a:endParaRPr lang="en-US"/>
          </a:p>
        </p:txBody>
      </p:sp>
    </p:spTree>
    <p:extLst>
      <p:ext uri="{BB962C8B-B14F-4D97-AF65-F5344CB8AC3E}">
        <p14:creationId xmlns:p14="http://schemas.microsoft.com/office/powerpoint/2010/main" val="1747562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08748-A283-634A-BA5B-8AD9711410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AD4048B-1350-A944-904C-BED03DBBB18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7383B9-45E3-E445-973A-841E55EF0A41}"/>
              </a:ext>
            </a:extLst>
          </p:cNvPr>
          <p:cNvSpPr>
            <a:spLocks noGrp="1"/>
          </p:cNvSpPr>
          <p:nvPr>
            <p:ph type="dt" sz="half" idx="10"/>
          </p:nvPr>
        </p:nvSpPr>
        <p:spPr/>
        <p:txBody>
          <a:bodyPr/>
          <a:lstStyle/>
          <a:p>
            <a:fld id="{0A7B4F2E-0D7C-B54C-94FA-831C37147F8F}" type="datetimeFigureOut">
              <a:rPr lang="en-US" smtClean="0"/>
              <a:t>12/31/2025</a:t>
            </a:fld>
            <a:endParaRPr lang="en-US"/>
          </a:p>
        </p:txBody>
      </p:sp>
      <p:sp>
        <p:nvSpPr>
          <p:cNvPr id="5" name="Footer Placeholder 4">
            <a:extLst>
              <a:ext uri="{FF2B5EF4-FFF2-40B4-BE49-F238E27FC236}">
                <a16:creationId xmlns:a16="http://schemas.microsoft.com/office/drawing/2014/main" id="{54DFA511-E9F6-C442-9B71-D74C3AC8F3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E2B5F9-F6D9-FC41-B525-AAB13F120AD3}"/>
              </a:ext>
            </a:extLst>
          </p:cNvPr>
          <p:cNvSpPr>
            <a:spLocks noGrp="1"/>
          </p:cNvSpPr>
          <p:nvPr>
            <p:ph type="sldNum" sz="quarter" idx="12"/>
          </p:nvPr>
        </p:nvSpPr>
        <p:spPr/>
        <p:txBody>
          <a:bodyPr/>
          <a:lstStyle/>
          <a:p>
            <a:fld id="{2D75344A-A0B8-8F4C-AA25-37736C560E8D}" type="slidenum">
              <a:rPr lang="en-US" smtClean="0"/>
              <a:t>‹#›</a:t>
            </a:fld>
            <a:endParaRPr lang="en-US"/>
          </a:p>
        </p:txBody>
      </p:sp>
    </p:spTree>
    <p:extLst>
      <p:ext uri="{BB962C8B-B14F-4D97-AF65-F5344CB8AC3E}">
        <p14:creationId xmlns:p14="http://schemas.microsoft.com/office/powerpoint/2010/main" val="29491582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B170B-F7C3-6C41-81A7-F2FD4AFDB2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052E541-C4D0-AC46-856D-9D77F88B8E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7D4C837-C4FC-7D48-9AD1-CFD3A12E6F93}"/>
              </a:ext>
            </a:extLst>
          </p:cNvPr>
          <p:cNvSpPr>
            <a:spLocks noGrp="1"/>
          </p:cNvSpPr>
          <p:nvPr>
            <p:ph type="dt" sz="half" idx="10"/>
          </p:nvPr>
        </p:nvSpPr>
        <p:spPr/>
        <p:txBody>
          <a:bodyPr/>
          <a:lstStyle/>
          <a:p>
            <a:fld id="{0A7B4F2E-0D7C-B54C-94FA-831C37147F8F}" type="datetimeFigureOut">
              <a:rPr lang="en-US" smtClean="0"/>
              <a:t>12/31/2025</a:t>
            </a:fld>
            <a:endParaRPr lang="en-US"/>
          </a:p>
        </p:txBody>
      </p:sp>
      <p:sp>
        <p:nvSpPr>
          <p:cNvPr id="5" name="Footer Placeholder 4">
            <a:extLst>
              <a:ext uri="{FF2B5EF4-FFF2-40B4-BE49-F238E27FC236}">
                <a16:creationId xmlns:a16="http://schemas.microsoft.com/office/drawing/2014/main" id="{912AFF3F-55DE-F646-857A-4A0520377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64BE15-70F3-BF41-BEE4-3B01A0AF2AF5}"/>
              </a:ext>
            </a:extLst>
          </p:cNvPr>
          <p:cNvSpPr>
            <a:spLocks noGrp="1"/>
          </p:cNvSpPr>
          <p:nvPr>
            <p:ph type="sldNum" sz="quarter" idx="12"/>
          </p:nvPr>
        </p:nvSpPr>
        <p:spPr/>
        <p:txBody>
          <a:bodyPr/>
          <a:lstStyle/>
          <a:p>
            <a:fld id="{2D75344A-A0B8-8F4C-AA25-37736C560E8D}" type="slidenum">
              <a:rPr lang="en-US" smtClean="0"/>
              <a:t>‹#›</a:t>
            </a:fld>
            <a:endParaRPr lang="en-US"/>
          </a:p>
        </p:txBody>
      </p:sp>
    </p:spTree>
    <p:extLst>
      <p:ext uri="{BB962C8B-B14F-4D97-AF65-F5344CB8AC3E}">
        <p14:creationId xmlns:p14="http://schemas.microsoft.com/office/powerpoint/2010/main" val="2979191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400C7-1628-EC4C-B950-14A4BB0D82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318B77-6388-4247-9BC7-5F453942D88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02E0AB1-DE5E-DD42-BA6E-B2A9E4BDB7E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77F0A9D-E5ED-144D-8633-4F64044EAA53}"/>
              </a:ext>
            </a:extLst>
          </p:cNvPr>
          <p:cNvSpPr>
            <a:spLocks noGrp="1"/>
          </p:cNvSpPr>
          <p:nvPr>
            <p:ph type="dt" sz="half" idx="10"/>
          </p:nvPr>
        </p:nvSpPr>
        <p:spPr/>
        <p:txBody>
          <a:bodyPr/>
          <a:lstStyle/>
          <a:p>
            <a:fld id="{0A7B4F2E-0D7C-B54C-94FA-831C37147F8F}" type="datetimeFigureOut">
              <a:rPr lang="en-US" smtClean="0"/>
              <a:t>12/31/2025</a:t>
            </a:fld>
            <a:endParaRPr lang="en-US"/>
          </a:p>
        </p:txBody>
      </p:sp>
      <p:sp>
        <p:nvSpPr>
          <p:cNvPr id="6" name="Footer Placeholder 5">
            <a:extLst>
              <a:ext uri="{FF2B5EF4-FFF2-40B4-BE49-F238E27FC236}">
                <a16:creationId xmlns:a16="http://schemas.microsoft.com/office/drawing/2014/main" id="{8D00FB3E-A2AA-EB45-861D-4AE4FFC9FF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0ACECF-9B29-DE47-AB66-BED043A55211}"/>
              </a:ext>
            </a:extLst>
          </p:cNvPr>
          <p:cNvSpPr>
            <a:spLocks noGrp="1"/>
          </p:cNvSpPr>
          <p:nvPr>
            <p:ph type="sldNum" sz="quarter" idx="12"/>
          </p:nvPr>
        </p:nvSpPr>
        <p:spPr/>
        <p:txBody>
          <a:bodyPr/>
          <a:lstStyle/>
          <a:p>
            <a:fld id="{2D75344A-A0B8-8F4C-AA25-37736C560E8D}" type="slidenum">
              <a:rPr lang="en-US" smtClean="0"/>
              <a:t>‹#›</a:t>
            </a:fld>
            <a:endParaRPr lang="en-US"/>
          </a:p>
        </p:txBody>
      </p:sp>
    </p:spTree>
    <p:extLst>
      <p:ext uri="{BB962C8B-B14F-4D97-AF65-F5344CB8AC3E}">
        <p14:creationId xmlns:p14="http://schemas.microsoft.com/office/powerpoint/2010/main" val="1317340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1902F-8A48-1844-A321-35E4FAC10EC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818660C-D959-CA4D-8D01-E4E4B00137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70409DC-2677-3E46-973E-53C8B0F3483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5F7F2B0-09EE-A440-A8AB-F2EA20CE0B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0517E3D-3625-DB4F-9D95-E951B95DB05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46A91A5-DA8E-E44C-8952-73921FED352A}"/>
              </a:ext>
            </a:extLst>
          </p:cNvPr>
          <p:cNvSpPr>
            <a:spLocks noGrp="1"/>
          </p:cNvSpPr>
          <p:nvPr>
            <p:ph type="dt" sz="half" idx="10"/>
          </p:nvPr>
        </p:nvSpPr>
        <p:spPr/>
        <p:txBody>
          <a:bodyPr/>
          <a:lstStyle/>
          <a:p>
            <a:fld id="{0A7B4F2E-0D7C-B54C-94FA-831C37147F8F}" type="datetimeFigureOut">
              <a:rPr lang="en-US" smtClean="0"/>
              <a:t>12/31/2025</a:t>
            </a:fld>
            <a:endParaRPr lang="en-US"/>
          </a:p>
        </p:txBody>
      </p:sp>
      <p:sp>
        <p:nvSpPr>
          <p:cNvPr id="8" name="Footer Placeholder 7">
            <a:extLst>
              <a:ext uri="{FF2B5EF4-FFF2-40B4-BE49-F238E27FC236}">
                <a16:creationId xmlns:a16="http://schemas.microsoft.com/office/drawing/2014/main" id="{90307776-FF5E-4542-A3D5-77CC13D2965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9C76F2D-D224-854D-B880-3317B7EC57D3}"/>
              </a:ext>
            </a:extLst>
          </p:cNvPr>
          <p:cNvSpPr>
            <a:spLocks noGrp="1"/>
          </p:cNvSpPr>
          <p:nvPr>
            <p:ph type="sldNum" sz="quarter" idx="12"/>
          </p:nvPr>
        </p:nvSpPr>
        <p:spPr/>
        <p:txBody>
          <a:bodyPr/>
          <a:lstStyle/>
          <a:p>
            <a:fld id="{2D75344A-A0B8-8F4C-AA25-37736C560E8D}" type="slidenum">
              <a:rPr lang="en-US" smtClean="0"/>
              <a:t>‹#›</a:t>
            </a:fld>
            <a:endParaRPr lang="en-US"/>
          </a:p>
        </p:txBody>
      </p:sp>
    </p:spTree>
    <p:extLst>
      <p:ext uri="{BB962C8B-B14F-4D97-AF65-F5344CB8AC3E}">
        <p14:creationId xmlns:p14="http://schemas.microsoft.com/office/powerpoint/2010/main" val="694118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91B5C-162C-774A-A7AD-5DD4C03B039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90804A6-81B1-284C-BB4D-7C6143603C5D}"/>
              </a:ext>
            </a:extLst>
          </p:cNvPr>
          <p:cNvSpPr>
            <a:spLocks noGrp="1"/>
          </p:cNvSpPr>
          <p:nvPr>
            <p:ph type="dt" sz="half" idx="10"/>
          </p:nvPr>
        </p:nvSpPr>
        <p:spPr/>
        <p:txBody>
          <a:bodyPr/>
          <a:lstStyle/>
          <a:p>
            <a:fld id="{0A7B4F2E-0D7C-B54C-94FA-831C37147F8F}" type="datetimeFigureOut">
              <a:rPr lang="en-US" smtClean="0"/>
              <a:t>12/31/2025</a:t>
            </a:fld>
            <a:endParaRPr lang="en-US"/>
          </a:p>
        </p:txBody>
      </p:sp>
      <p:sp>
        <p:nvSpPr>
          <p:cNvPr id="4" name="Footer Placeholder 3">
            <a:extLst>
              <a:ext uri="{FF2B5EF4-FFF2-40B4-BE49-F238E27FC236}">
                <a16:creationId xmlns:a16="http://schemas.microsoft.com/office/drawing/2014/main" id="{1AD1CCB3-E044-3047-A0A2-E640A5A263C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F680526-A581-D74E-A0C4-8AD07C42F3DF}"/>
              </a:ext>
            </a:extLst>
          </p:cNvPr>
          <p:cNvSpPr>
            <a:spLocks noGrp="1"/>
          </p:cNvSpPr>
          <p:nvPr>
            <p:ph type="sldNum" sz="quarter" idx="12"/>
          </p:nvPr>
        </p:nvSpPr>
        <p:spPr/>
        <p:txBody>
          <a:bodyPr/>
          <a:lstStyle/>
          <a:p>
            <a:fld id="{2D75344A-A0B8-8F4C-AA25-37736C560E8D}" type="slidenum">
              <a:rPr lang="en-US" smtClean="0"/>
              <a:t>‹#›</a:t>
            </a:fld>
            <a:endParaRPr lang="en-US"/>
          </a:p>
        </p:txBody>
      </p:sp>
    </p:spTree>
    <p:extLst>
      <p:ext uri="{BB962C8B-B14F-4D97-AF65-F5344CB8AC3E}">
        <p14:creationId xmlns:p14="http://schemas.microsoft.com/office/powerpoint/2010/main" val="3733409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803834-2FC1-6548-A381-322D803D7B82}"/>
              </a:ext>
            </a:extLst>
          </p:cNvPr>
          <p:cNvSpPr>
            <a:spLocks noGrp="1"/>
          </p:cNvSpPr>
          <p:nvPr>
            <p:ph type="dt" sz="half" idx="10"/>
          </p:nvPr>
        </p:nvSpPr>
        <p:spPr/>
        <p:txBody>
          <a:bodyPr/>
          <a:lstStyle/>
          <a:p>
            <a:fld id="{0A7B4F2E-0D7C-B54C-94FA-831C37147F8F}" type="datetimeFigureOut">
              <a:rPr lang="en-US" smtClean="0"/>
              <a:t>12/31/2025</a:t>
            </a:fld>
            <a:endParaRPr lang="en-US"/>
          </a:p>
        </p:txBody>
      </p:sp>
      <p:sp>
        <p:nvSpPr>
          <p:cNvPr id="3" name="Footer Placeholder 2">
            <a:extLst>
              <a:ext uri="{FF2B5EF4-FFF2-40B4-BE49-F238E27FC236}">
                <a16:creationId xmlns:a16="http://schemas.microsoft.com/office/drawing/2014/main" id="{63D45303-8133-1442-8234-6BEB580FEAE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681F867-E414-774C-A394-AD885D99BF9C}"/>
              </a:ext>
            </a:extLst>
          </p:cNvPr>
          <p:cNvSpPr>
            <a:spLocks noGrp="1"/>
          </p:cNvSpPr>
          <p:nvPr>
            <p:ph type="sldNum" sz="quarter" idx="12"/>
          </p:nvPr>
        </p:nvSpPr>
        <p:spPr/>
        <p:txBody>
          <a:bodyPr/>
          <a:lstStyle/>
          <a:p>
            <a:fld id="{2D75344A-A0B8-8F4C-AA25-37736C560E8D}" type="slidenum">
              <a:rPr lang="en-US" smtClean="0"/>
              <a:t>‹#›</a:t>
            </a:fld>
            <a:endParaRPr lang="en-US"/>
          </a:p>
        </p:txBody>
      </p:sp>
    </p:spTree>
    <p:extLst>
      <p:ext uri="{BB962C8B-B14F-4D97-AF65-F5344CB8AC3E}">
        <p14:creationId xmlns:p14="http://schemas.microsoft.com/office/powerpoint/2010/main" val="1294083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1AF5D-1CF1-4A45-A833-D90AD20128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CD07271-02F8-724F-8019-90CD75A98A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3854804-E9C1-6340-A9DF-6914D50126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2D870E-410A-0F42-BF90-12D605F4CC2A}"/>
              </a:ext>
            </a:extLst>
          </p:cNvPr>
          <p:cNvSpPr>
            <a:spLocks noGrp="1"/>
          </p:cNvSpPr>
          <p:nvPr>
            <p:ph type="dt" sz="half" idx="10"/>
          </p:nvPr>
        </p:nvSpPr>
        <p:spPr/>
        <p:txBody>
          <a:bodyPr/>
          <a:lstStyle/>
          <a:p>
            <a:fld id="{0A7B4F2E-0D7C-B54C-94FA-831C37147F8F}" type="datetimeFigureOut">
              <a:rPr lang="en-US" smtClean="0"/>
              <a:t>12/31/2025</a:t>
            </a:fld>
            <a:endParaRPr lang="en-US"/>
          </a:p>
        </p:txBody>
      </p:sp>
      <p:sp>
        <p:nvSpPr>
          <p:cNvPr id="6" name="Footer Placeholder 5">
            <a:extLst>
              <a:ext uri="{FF2B5EF4-FFF2-40B4-BE49-F238E27FC236}">
                <a16:creationId xmlns:a16="http://schemas.microsoft.com/office/drawing/2014/main" id="{CE0C28F3-0B0A-6843-9675-5E1A42522B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72E20F-D31B-7641-BF88-181B28E83A5C}"/>
              </a:ext>
            </a:extLst>
          </p:cNvPr>
          <p:cNvSpPr>
            <a:spLocks noGrp="1"/>
          </p:cNvSpPr>
          <p:nvPr>
            <p:ph type="sldNum" sz="quarter" idx="12"/>
          </p:nvPr>
        </p:nvSpPr>
        <p:spPr/>
        <p:txBody>
          <a:bodyPr/>
          <a:lstStyle/>
          <a:p>
            <a:fld id="{2D75344A-A0B8-8F4C-AA25-37736C560E8D}" type="slidenum">
              <a:rPr lang="en-US" smtClean="0"/>
              <a:t>‹#›</a:t>
            </a:fld>
            <a:endParaRPr lang="en-US"/>
          </a:p>
        </p:txBody>
      </p:sp>
    </p:spTree>
    <p:extLst>
      <p:ext uri="{BB962C8B-B14F-4D97-AF65-F5344CB8AC3E}">
        <p14:creationId xmlns:p14="http://schemas.microsoft.com/office/powerpoint/2010/main" val="443611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C8A9D-870B-A143-8CDA-630AFA7507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900B6E-5937-3E4A-91B8-CFE4526B9B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E176D76-497B-FB49-8B14-C95C34DFF5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9EA547-F8B4-F741-923E-E7347C4252C3}"/>
              </a:ext>
            </a:extLst>
          </p:cNvPr>
          <p:cNvSpPr>
            <a:spLocks noGrp="1"/>
          </p:cNvSpPr>
          <p:nvPr>
            <p:ph type="dt" sz="half" idx="10"/>
          </p:nvPr>
        </p:nvSpPr>
        <p:spPr/>
        <p:txBody>
          <a:bodyPr/>
          <a:lstStyle/>
          <a:p>
            <a:fld id="{0A7B4F2E-0D7C-B54C-94FA-831C37147F8F}" type="datetimeFigureOut">
              <a:rPr lang="en-US" smtClean="0"/>
              <a:t>12/31/2025</a:t>
            </a:fld>
            <a:endParaRPr lang="en-US"/>
          </a:p>
        </p:txBody>
      </p:sp>
      <p:sp>
        <p:nvSpPr>
          <p:cNvPr id="6" name="Footer Placeholder 5">
            <a:extLst>
              <a:ext uri="{FF2B5EF4-FFF2-40B4-BE49-F238E27FC236}">
                <a16:creationId xmlns:a16="http://schemas.microsoft.com/office/drawing/2014/main" id="{8A3E291F-6586-554D-AE51-E1E86F1AAC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4B29C8-C53A-D144-9EA8-9B405997245C}"/>
              </a:ext>
            </a:extLst>
          </p:cNvPr>
          <p:cNvSpPr>
            <a:spLocks noGrp="1"/>
          </p:cNvSpPr>
          <p:nvPr>
            <p:ph type="sldNum" sz="quarter" idx="12"/>
          </p:nvPr>
        </p:nvSpPr>
        <p:spPr/>
        <p:txBody>
          <a:bodyPr/>
          <a:lstStyle/>
          <a:p>
            <a:fld id="{2D75344A-A0B8-8F4C-AA25-37736C560E8D}" type="slidenum">
              <a:rPr lang="en-US" smtClean="0"/>
              <a:t>‹#›</a:t>
            </a:fld>
            <a:endParaRPr lang="en-US"/>
          </a:p>
        </p:txBody>
      </p:sp>
    </p:spTree>
    <p:extLst>
      <p:ext uri="{BB962C8B-B14F-4D97-AF65-F5344CB8AC3E}">
        <p14:creationId xmlns:p14="http://schemas.microsoft.com/office/powerpoint/2010/main" val="2380873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83975-D422-7146-BC33-ED89BD8B811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83E1525-71E6-4C46-8973-10C5BABA18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79623C-8FE9-AF43-9257-6DF85A8E2A9F}"/>
              </a:ext>
            </a:extLst>
          </p:cNvPr>
          <p:cNvSpPr>
            <a:spLocks noGrp="1"/>
          </p:cNvSpPr>
          <p:nvPr>
            <p:ph type="dt" sz="half" idx="10"/>
          </p:nvPr>
        </p:nvSpPr>
        <p:spPr/>
        <p:txBody>
          <a:bodyPr/>
          <a:lstStyle/>
          <a:p>
            <a:fld id="{0A7B4F2E-0D7C-B54C-94FA-831C37147F8F}" type="datetimeFigureOut">
              <a:rPr lang="en-US" smtClean="0"/>
              <a:t>12/31/2025</a:t>
            </a:fld>
            <a:endParaRPr lang="en-US"/>
          </a:p>
        </p:txBody>
      </p:sp>
      <p:sp>
        <p:nvSpPr>
          <p:cNvPr id="5" name="Footer Placeholder 4">
            <a:extLst>
              <a:ext uri="{FF2B5EF4-FFF2-40B4-BE49-F238E27FC236}">
                <a16:creationId xmlns:a16="http://schemas.microsoft.com/office/drawing/2014/main" id="{81A41A18-DB65-EB48-A84C-E510ABA437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1EBBF5-C6F2-C144-872F-0E72D38A15EE}"/>
              </a:ext>
            </a:extLst>
          </p:cNvPr>
          <p:cNvSpPr>
            <a:spLocks noGrp="1"/>
          </p:cNvSpPr>
          <p:nvPr>
            <p:ph type="sldNum" sz="quarter" idx="12"/>
          </p:nvPr>
        </p:nvSpPr>
        <p:spPr/>
        <p:txBody>
          <a:bodyPr/>
          <a:lstStyle/>
          <a:p>
            <a:fld id="{2D75344A-A0B8-8F4C-AA25-37736C560E8D}" type="slidenum">
              <a:rPr lang="en-US" smtClean="0"/>
              <a:t>‹#›</a:t>
            </a:fld>
            <a:endParaRPr lang="en-US"/>
          </a:p>
        </p:txBody>
      </p:sp>
    </p:spTree>
    <p:extLst>
      <p:ext uri="{BB962C8B-B14F-4D97-AF65-F5344CB8AC3E}">
        <p14:creationId xmlns:p14="http://schemas.microsoft.com/office/powerpoint/2010/main" val="37199134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316C60-73EE-1543-B674-8591F88AF4E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35A5CE3-CFD8-6947-B15B-AFB0688AFFE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013734-E329-DE49-856D-BB7B7BB70493}"/>
              </a:ext>
            </a:extLst>
          </p:cNvPr>
          <p:cNvSpPr>
            <a:spLocks noGrp="1"/>
          </p:cNvSpPr>
          <p:nvPr>
            <p:ph type="dt" sz="half" idx="10"/>
          </p:nvPr>
        </p:nvSpPr>
        <p:spPr/>
        <p:txBody>
          <a:bodyPr/>
          <a:lstStyle/>
          <a:p>
            <a:fld id="{0A7B4F2E-0D7C-B54C-94FA-831C37147F8F}" type="datetimeFigureOut">
              <a:rPr lang="en-US" smtClean="0"/>
              <a:t>12/31/2025</a:t>
            </a:fld>
            <a:endParaRPr lang="en-US"/>
          </a:p>
        </p:txBody>
      </p:sp>
      <p:sp>
        <p:nvSpPr>
          <p:cNvPr id="5" name="Footer Placeholder 4">
            <a:extLst>
              <a:ext uri="{FF2B5EF4-FFF2-40B4-BE49-F238E27FC236}">
                <a16:creationId xmlns:a16="http://schemas.microsoft.com/office/drawing/2014/main" id="{64C496FD-7374-AC4D-BF79-60729CB40B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897A19-DFDB-A142-AD56-6105559692C0}"/>
              </a:ext>
            </a:extLst>
          </p:cNvPr>
          <p:cNvSpPr>
            <a:spLocks noGrp="1"/>
          </p:cNvSpPr>
          <p:nvPr>
            <p:ph type="sldNum" sz="quarter" idx="12"/>
          </p:nvPr>
        </p:nvSpPr>
        <p:spPr/>
        <p:txBody>
          <a:bodyPr/>
          <a:lstStyle/>
          <a:p>
            <a:fld id="{2D75344A-A0B8-8F4C-AA25-37736C560E8D}" type="slidenum">
              <a:rPr lang="en-US" smtClean="0"/>
              <a:t>‹#›</a:t>
            </a:fld>
            <a:endParaRPr lang="en-US"/>
          </a:p>
        </p:txBody>
      </p:sp>
    </p:spTree>
    <p:extLst>
      <p:ext uri="{BB962C8B-B14F-4D97-AF65-F5344CB8AC3E}">
        <p14:creationId xmlns:p14="http://schemas.microsoft.com/office/powerpoint/2010/main" val="9180186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616DF84-0DEE-534D-96CE-E4CBB3BD7D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2156468-6738-4A49-B6DA-757D0D493A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5F9F9A-F688-1A4D-B874-9C3417C513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7B4F2E-0D7C-B54C-94FA-831C37147F8F}" type="datetimeFigureOut">
              <a:rPr lang="en-US" smtClean="0"/>
              <a:t>12/31/2025</a:t>
            </a:fld>
            <a:endParaRPr lang="en-US"/>
          </a:p>
        </p:txBody>
      </p:sp>
      <p:sp>
        <p:nvSpPr>
          <p:cNvPr id="5" name="Footer Placeholder 4">
            <a:extLst>
              <a:ext uri="{FF2B5EF4-FFF2-40B4-BE49-F238E27FC236}">
                <a16:creationId xmlns:a16="http://schemas.microsoft.com/office/drawing/2014/main" id="{45EACC53-DA13-094E-8C43-4916DA78CA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FB25BCE-843F-7A4E-BB74-C94F6007C5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75344A-A0B8-8F4C-AA25-37736C560E8D}" type="slidenum">
              <a:rPr lang="en-US" smtClean="0"/>
              <a:t>‹#›</a:t>
            </a:fld>
            <a:endParaRPr lang="en-US"/>
          </a:p>
        </p:txBody>
      </p:sp>
    </p:spTree>
    <p:extLst>
      <p:ext uri="{BB962C8B-B14F-4D97-AF65-F5344CB8AC3E}">
        <p14:creationId xmlns:p14="http://schemas.microsoft.com/office/powerpoint/2010/main" val="41892793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biblegateway.com/passage/?search=Leviticus+25%3A1%E2%80%937&amp;version=NIV" TargetMode="External"/><Relationship Id="rId2" Type="http://schemas.openxmlformats.org/officeDocument/2006/relationships/hyperlink" Target="https://www.biblegateway.com/passage/?search=Exodus%2023%3A10-11&amp;version=NIV"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biblegateway.com/passage/?search=Deuteronomy+15%3A1%E2%80%936&amp;version=NIV"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biblegateway.com/passage/?search=Deuteronomy+15%3A12&amp;version=NIV"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biblegateway.com/passage/?search=Leviticus+25%3A8-12&amp;version=NIV"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biblegateway.com/passage/?search=leviticus+23%3A15-16&amp;version=NIV"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biblegateway.com/passage/?search=2%20Peter%203%3A8&amp;version=NIV" TargetMode="Externa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hyperlink" Target="https://www.biblegateway.com/passage/?search=Revelation+20%3A1-6&amp;version=NIV" TargetMode="Externa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9538F-E172-304B-9791-02C0C76ED467}"/>
              </a:ext>
            </a:extLst>
          </p:cNvPr>
          <p:cNvSpPr>
            <a:spLocks noGrp="1"/>
          </p:cNvSpPr>
          <p:nvPr>
            <p:ph type="title"/>
          </p:nvPr>
        </p:nvSpPr>
        <p:spPr>
          <a:xfrm>
            <a:off x="838200" y="365125"/>
            <a:ext cx="10515600" cy="1059805"/>
          </a:xfrm>
        </p:spPr>
        <p:txBody>
          <a:bodyPr>
            <a:normAutofit/>
          </a:bodyPr>
          <a:lstStyle/>
          <a:p>
            <a:pPr algn="ctr"/>
            <a:r>
              <a:rPr lang="en-US" sz="4800" dirty="0"/>
              <a:t>The Week &amp; Sabbath on The Calendar</a:t>
            </a:r>
          </a:p>
        </p:txBody>
      </p:sp>
      <p:graphicFrame>
        <p:nvGraphicFramePr>
          <p:cNvPr id="6" name="Content Placeholder 5">
            <a:extLst>
              <a:ext uri="{FF2B5EF4-FFF2-40B4-BE49-F238E27FC236}">
                <a16:creationId xmlns:a16="http://schemas.microsoft.com/office/drawing/2014/main" id="{B18DCABE-7BB0-D84F-BFFF-D77A732ADB8E}"/>
              </a:ext>
            </a:extLst>
          </p:cNvPr>
          <p:cNvGraphicFramePr>
            <a:graphicFrameLocks noGrp="1"/>
          </p:cNvGraphicFramePr>
          <p:nvPr>
            <p:ph idx="1"/>
            <p:extLst>
              <p:ext uri="{D42A27DB-BD31-4B8C-83A1-F6EECF244321}">
                <p14:modId xmlns:p14="http://schemas.microsoft.com/office/powerpoint/2010/main" val="639802499"/>
              </p:ext>
            </p:extLst>
          </p:nvPr>
        </p:nvGraphicFramePr>
        <p:xfrm>
          <a:off x="838200" y="1424929"/>
          <a:ext cx="10515603" cy="4954920"/>
        </p:xfrm>
        <a:graphic>
          <a:graphicData uri="http://schemas.openxmlformats.org/drawingml/2006/table">
            <a:tbl>
              <a:tblPr firstRow="1" bandRow="1">
                <a:tableStyleId>{5C22544A-7EE6-4342-B048-85BDC9FD1C3A}</a:tableStyleId>
              </a:tblPr>
              <a:tblGrid>
                <a:gridCol w="1502229">
                  <a:extLst>
                    <a:ext uri="{9D8B030D-6E8A-4147-A177-3AD203B41FA5}">
                      <a16:colId xmlns:a16="http://schemas.microsoft.com/office/drawing/2014/main" val="871294446"/>
                    </a:ext>
                  </a:extLst>
                </a:gridCol>
                <a:gridCol w="1502229">
                  <a:extLst>
                    <a:ext uri="{9D8B030D-6E8A-4147-A177-3AD203B41FA5}">
                      <a16:colId xmlns:a16="http://schemas.microsoft.com/office/drawing/2014/main" val="2270748563"/>
                    </a:ext>
                  </a:extLst>
                </a:gridCol>
                <a:gridCol w="1502229">
                  <a:extLst>
                    <a:ext uri="{9D8B030D-6E8A-4147-A177-3AD203B41FA5}">
                      <a16:colId xmlns:a16="http://schemas.microsoft.com/office/drawing/2014/main" val="1512878281"/>
                    </a:ext>
                  </a:extLst>
                </a:gridCol>
                <a:gridCol w="1502229">
                  <a:extLst>
                    <a:ext uri="{9D8B030D-6E8A-4147-A177-3AD203B41FA5}">
                      <a16:colId xmlns:a16="http://schemas.microsoft.com/office/drawing/2014/main" val="3256150181"/>
                    </a:ext>
                  </a:extLst>
                </a:gridCol>
                <a:gridCol w="1502229">
                  <a:extLst>
                    <a:ext uri="{9D8B030D-6E8A-4147-A177-3AD203B41FA5}">
                      <a16:colId xmlns:a16="http://schemas.microsoft.com/office/drawing/2014/main" val="635021833"/>
                    </a:ext>
                  </a:extLst>
                </a:gridCol>
                <a:gridCol w="1502229">
                  <a:extLst>
                    <a:ext uri="{9D8B030D-6E8A-4147-A177-3AD203B41FA5}">
                      <a16:colId xmlns:a16="http://schemas.microsoft.com/office/drawing/2014/main" val="2838065019"/>
                    </a:ext>
                  </a:extLst>
                </a:gridCol>
                <a:gridCol w="1502229">
                  <a:extLst>
                    <a:ext uri="{9D8B030D-6E8A-4147-A177-3AD203B41FA5}">
                      <a16:colId xmlns:a16="http://schemas.microsoft.com/office/drawing/2014/main" val="895751933"/>
                    </a:ext>
                  </a:extLst>
                </a:gridCol>
              </a:tblGrid>
              <a:tr h="876482">
                <a:tc>
                  <a:txBody>
                    <a:bodyPr/>
                    <a:lstStyle/>
                    <a:p>
                      <a:pPr algn="ctr"/>
                      <a:r>
                        <a:rPr lang="en-US" dirty="0"/>
                        <a:t>Day 1</a:t>
                      </a:r>
                    </a:p>
                    <a:p>
                      <a:pPr algn="ctr"/>
                      <a:r>
                        <a:rPr lang="en-US" dirty="0"/>
                        <a:t>Sunday</a:t>
                      </a:r>
                    </a:p>
                  </a:txBody>
                  <a:tcPr/>
                </a:tc>
                <a:tc>
                  <a:txBody>
                    <a:bodyPr/>
                    <a:lstStyle/>
                    <a:p>
                      <a:pPr algn="ctr"/>
                      <a:r>
                        <a:rPr lang="en-US" dirty="0"/>
                        <a:t>Day 2</a:t>
                      </a:r>
                    </a:p>
                    <a:p>
                      <a:pPr algn="ctr"/>
                      <a:r>
                        <a:rPr lang="en-US" dirty="0"/>
                        <a:t>Monday</a:t>
                      </a:r>
                    </a:p>
                  </a:txBody>
                  <a:tcPr/>
                </a:tc>
                <a:tc>
                  <a:txBody>
                    <a:bodyPr/>
                    <a:lstStyle/>
                    <a:p>
                      <a:pPr algn="ctr"/>
                      <a:r>
                        <a:rPr lang="en-US" dirty="0"/>
                        <a:t>Day 3</a:t>
                      </a:r>
                    </a:p>
                    <a:p>
                      <a:pPr algn="ctr"/>
                      <a:r>
                        <a:rPr lang="en-US" dirty="0"/>
                        <a:t>Tuesday</a:t>
                      </a:r>
                    </a:p>
                  </a:txBody>
                  <a:tcPr/>
                </a:tc>
                <a:tc>
                  <a:txBody>
                    <a:bodyPr/>
                    <a:lstStyle/>
                    <a:p>
                      <a:pPr algn="ctr"/>
                      <a:r>
                        <a:rPr lang="en-US" dirty="0"/>
                        <a:t>Day 4</a:t>
                      </a:r>
                    </a:p>
                    <a:p>
                      <a:pPr algn="ctr"/>
                      <a:r>
                        <a:rPr lang="en-US" dirty="0"/>
                        <a:t>Wednesday</a:t>
                      </a:r>
                    </a:p>
                  </a:txBody>
                  <a:tcPr/>
                </a:tc>
                <a:tc>
                  <a:txBody>
                    <a:bodyPr/>
                    <a:lstStyle/>
                    <a:p>
                      <a:pPr algn="ctr"/>
                      <a:r>
                        <a:rPr lang="en-US" dirty="0"/>
                        <a:t>Day 5</a:t>
                      </a:r>
                    </a:p>
                    <a:p>
                      <a:pPr algn="ctr"/>
                      <a:r>
                        <a:rPr lang="en-US" dirty="0"/>
                        <a:t>Thursday</a:t>
                      </a:r>
                    </a:p>
                  </a:txBody>
                  <a:tcPr/>
                </a:tc>
                <a:tc>
                  <a:txBody>
                    <a:bodyPr/>
                    <a:lstStyle/>
                    <a:p>
                      <a:pPr algn="ctr"/>
                      <a:r>
                        <a:rPr lang="en-US" dirty="0"/>
                        <a:t>Day 6</a:t>
                      </a:r>
                    </a:p>
                    <a:p>
                      <a:pPr algn="ctr"/>
                      <a:r>
                        <a:rPr lang="en-US" dirty="0"/>
                        <a:t>Friday</a:t>
                      </a:r>
                    </a:p>
                  </a:txBody>
                  <a:tcPr/>
                </a:tc>
                <a:tc>
                  <a:txBody>
                    <a:bodyPr/>
                    <a:lstStyle/>
                    <a:p>
                      <a:pPr algn="ctr"/>
                      <a:r>
                        <a:rPr lang="en-US" dirty="0">
                          <a:solidFill>
                            <a:srgbClr val="00B050"/>
                          </a:solidFill>
                        </a:rPr>
                        <a:t>Day 7</a:t>
                      </a:r>
                    </a:p>
                    <a:p>
                      <a:pPr algn="ctr"/>
                      <a:r>
                        <a:rPr lang="en-US" dirty="0">
                          <a:solidFill>
                            <a:srgbClr val="00B050"/>
                          </a:solidFill>
                        </a:rPr>
                        <a:t>Saturday</a:t>
                      </a:r>
                    </a:p>
                    <a:p>
                      <a:pPr algn="ctr"/>
                      <a:r>
                        <a:rPr lang="en-US" dirty="0">
                          <a:solidFill>
                            <a:srgbClr val="00B050"/>
                          </a:solidFill>
                        </a:rPr>
                        <a:t>Sabbath</a:t>
                      </a:r>
                    </a:p>
                  </a:txBody>
                  <a:tcPr/>
                </a:tc>
                <a:extLst>
                  <a:ext uri="{0D108BD9-81ED-4DB2-BD59-A6C34878D82A}">
                    <a16:rowId xmlns:a16="http://schemas.microsoft.com/office/drawing/2014/main" val="4211078183"/>
                  </a:ext>
                </a:extLst>
              </a:tr>
              <a:tr h="808104">
                <a:tc>
                  <a:txBody>
                    <a:bodyPr/>
                    <a:lstStyle/>
                    <a:p>
                      <a:r>
                        <a:rPr lang="en-US" dirty="0"/>
                        <a:t>1</a:t>
                      </a:r>
                    </a:p>
                  </a:txBody>
                  <a:tcPr/>
                </a:tc>
                <a:tc>
                  <a:txBody>
                    <a:bodyPr/>
                    <a:lstStyle/>
                    <a:p>
                      <a:r>
                        <a:rPr lang="en-US" dirty="0"/>
                        <a:t>2</a:t>
                      </a:r>
                    </a:p>
                  </a:txBody>
                  <a:tcPr/>
                </a:tc>
                <a:tc>
                  <a:txBody>
                    <a:bodyPr/>
                    <a:lstStyle/>
                    <a:p>
                      <a:r>
                        <a:rPr lang="en-US" dirty="0"/>
                        <a:t>3</a:t>
                      </a:r>
                    </a:p>
                  </a:txBody>
                  <a:tcPr/>
                </a:tc>
                <a:tc>
                  <a:txBody>
                    <a:bodyPr/>
                    <a:lstStyle/>
                    <a:p>
                      <a:r>
                        <a:rPr lang="en-US" dirty="0"/>
                        <a:t>4</a:t>
                      </a:r>
                    </a:p>
                  </a:txBody>
                  <a:tcPr/>
                </a:tc>
                <a:tc>
                  <a:txBody>
                    <a:bodyPr/>
                    <a:lstStyle/>
                    <a:p>
                      <a:r>
                        <a:rPr lang="en-US" dirty="0"/>
                        <a:t>5</a:t>
                      </a:r>
                    </a:p>
                  </a:txBody>
                  <a:tcPr/>
                </a:tc>
                <a:tc>
                  <a:txBody>
                    <a:bodyPr/>
                    <a:lstStyle/>
                    <a:p>
                      <a:r>
                        <a:rPr lang="en-US" dirty="0"/>
                        <a:t>6</a:t>
                      </a:r>
                    </a:p>
                  </a:txBody>
                  <a:tcPr/>
                </a:tc>
                <a:tc>
                  <a:txBody>
                    <a:bodyPr/>
                    <a:lstStyle/>
                    <a:p>
                      <a:r>
                        <a:rPr lang="en-US" dirty="0">
                          <a:solidFill>
                            <a:srgbClr val="00B050"/>
                          </a:solidFill>
                        </a:rPr>
                        <a:t>7</a:t>
                      </a:r>
                    </a:p>
                  </a:txBody>
                  <a:tcPr/>
                </a:tc>
                <a:extLst>
                  <a:ext uri="{0D108BD9-81ED-4DB2-BD59-A6C34878D82A}">
                    <a16:rowId xmlns:a16="http://schemas.microsoft.com/office/drawing/2014/main" val="564357266"/>
                  </a:ext>
                </a:extLst>
              </a:tr>
              <a:tr h="808104">
                <a:tc>
                  <a:txBody>
                    <a:bodyPr/>
                    <a:lstStyle/>
                    <a:p>
                      <a:r>
                        <a:rPr lang="en-US" dirty="0"/>
                        <a:t>8</a:t>
                      </a:r>
                    </a:p>
                  </a:txBody>
                  <a:tcPr/>
                </a:tc>
                <a:tc>
                  <a:txBody>
                    <a:bodyPr/>
                    <a:lstStyle/>
                    <a:p>
                      <a:r>
                        <a:rPr lang="en-US" dirty="0"/>
                        <a:t>9</a:t>
                      </a:r>
                    </a:p>
                  </a:txBody>
                  <a:tcPr/>
                </a:tc>
                <a:tc>
                  <a:txBody>
                    <a:bodyPr/>
                    <a:lstStyle/>
                    <a:p>
                      <a:r>
                        <a:rPr lang="en-US" dirty="0"/>
                        <a:t>10</a:t>
                      </a:r>
                    </a:p>
                  </a:txBody>
                  <a:tcPr/>
                </a:tc>
                <a:tc>
                  <a:txBody>
                    <a:bodyPr/>
                    <a:lstStyle/>
                    <a:p>
                      <a:r>
                        <a:rPr lang="en-US" dirty="0"/>
                        <a:t>11</a:t>
                      </a:r>
                    </a:p>
                  </a:txBody>
                  <a:tcPr/>
                </a:tc>
                <a:tc>
                  <a:txBody>
                    <a:bodyPr/>
                    <a:lstStyle/>
                    <a:p>
                      <a:r>
                        <a:rPr lang="en-US" dirty="0"/>
                        <a:t>12</a:t>
                      </a:r>
                    </a:p>
                  </a:txBody>
                  <a:tcPr/>
                </a:tc>
                <a:tc>
                  <a:txBody>
                    <a:bodyPr/>
                    <a:lstStyle/>
                    <a:p>
                      <a:r>
                        <a:rPr lang="en-US" dirty="0"/>
                        <a:t>13</a:t>
                      </a:r>
                    </a:p>
                  </a:txBody>
                  <a:tcPr/>
                </a:tc>
                <a:tc>
                  <a:txBody>
                    <a:bodyPr/>
                    <a:lstStyle/>
                    <a:p>
                      <a:r>
                        <a:rPr lang="en-US" dirty="0">
                          <a:solidFill>
                            <a:srgbClr val="00B050"/>
                          </a:solidFill>
                        </a:rPr>
                        <a:t>14</a:t>
                      </a:r>
                    </a:p>
                  </a:txBody>
                  <a:tcPr/>
                </a:tc>
                <a:extLst>
                  <a:ext uri="{0D108BD9-81ED-4DB2-BD59-A6C34878D82A}">
                    <a16:rowId xmlns:a16="http://schemas.microsoft.com/office/drawing/2014/main" val="1315181530"/>
                  </a:ext>
                </a:extLst>
              </a:tr>
              <a:tr h="808104">
                <a:tc>
                  <a:txBody>
                    <a:bodyPr/>
                    <a:lstStyle/>
                    <a:p>
                      <a:r>
                        <a:rPr lang="en-US" dirty="0"/>
                        <a:t>15</a:t>
                      </a:r>
                    </a:p>
                  </a:txBody>
                  <a:tcPr/>
                </a:tc>
                <a:tc>
                  <a:txBody>
                    <a:bodyPr/>
                    <a:lstStyle/>
                    <a:p>
                      <a:r>
                        <a:rPr lang="en-US" dirty="0"/>
                        <a:t>16</a:t>
                      </a:r>
                    </a:p>
                  </a:txBody>
                  <a:tcPr/>
                </a:tc>
                <a:tc>
                  <a:txBody>
                    <a:bodyPr/>
                    <a:lstStyle/>
                    <a:p>
                      <a:r>
                        <a:rPr lang="en-US" dirty="0"/>
                        <a:t>17</a:t>
                      </a:r>
                    </a:p>
                  </a:txBody>
                  <a:tcPr/>
                </a:tc>
                <a:tc>
                  <a:txBody>
                    <a:bodyPr/>
                    <a:lstStyle/>
                    <a:p>
                      <a:r>
                        <a:rPr lang="en-US" dirty="0"/>
                        <a:t>18</a:t>
                      </a:r>
                    </a:p>
                  </a:txBody>
                  <a:tcPr/>
                </a:tc>
                <a:tc>
                  <a:txBody>
                    <a:bodyPr/>
                    <a:lstStyle/>
                    <a:p>
                      <a:r>
                        <a:rPr lang="en-US" dirty="0"/>
                        <a:t>19</a:t>
                      </a:r>
                    </a:p>
                  </a:txBody>
                  <a:tcPr/>
                </a:tc>
                <a:tc>
                  <a:txBody>
                    <a:bodyPr/>
                    <a:lstStyle/>
                    <a:p>
                      <a:r>
                        <a:rPr lang="en-US" dirty="0"/>
                        <a:t>20</a:t>
                      </a:r>
                    </a:p>
                  </a:txBody>
                  <a:tcPr/>
                </a:tc>
                <a:tc>
                  <a:txBody>
                    <a:bodyPr/>
                    <a:lstStyle/>
                    <a:p>
                      <a:r>
                        <a:rPr lang="en-US" dirty="0">
                          <a:solidFill>
                            <a:srgbClr val="00B050"/>
                          </a:solidFill>
                        </a:rPr>
                        <a:t>21</a:t>
                      </a:r>
                    </a:p>
                  </a:txBody>
                  <a:tcPr/>
                </a:tc>
                <a:extLst>
                  <a:ext uri="{0D108BD9-81ED-4DB2-BD59-A6C34878D82A}">
                    <a16:rowId xmlns:a16="http://schemas.microsoft.com/office/drawing/2014/main" val="3882039266"/>
                  </a:ext>
                </a:extLst>
              </a:tr>
              <a:tr h="808104">
                <a:tc>
                  <a:txBody>
                    <a:bodyPr/>
                    <a:lstStyle/>
                    <a:p>
                      <a:r>
                        <a:rPr lang="en-US" dirty="0"/>
                        <a:t>22</a:t>
                      </a:r>
                    </a:p>
                  </a:txBody>
                  <a:tcPr/>
                </a:tc>
                <a:tc>
                  <a:txBody>
                    <a:bodyPr/>
                    <a:lstStyle/>
                    <a:p>
                      <a:r>
                        <a:rPr lang="en-US" dirty="0"/>
                        <a:t>23</a:t>
                      </a:r>
                    </a:p>
                  </a:txBody>
                  <a:tcPr/>
                </a:tc>
                <a:tc>
                  <a:txBody>
                    <a:bodyPr/>
                    <a:lstStyle/>
                    <a:p>
                      <a:r>
                        <a:rPr lang="en-US" dirty="0"/>
                        <a:t>24</a:t>
                      </a:r>
                    </a:p>
                  </a:txBody>
                  <a:tcPr/>
                </a:tc>
                <a:tc>
                  <a:txBody>
                    <a:bodyPr/>
                    <a:lstStyle/>
                    <a:p>
                      <a:r>
                        <a:rPr lang="en-US" dirty="0"/>
                        <a:t>25</a:t>
                      </a:r>
                    </a:p>
                  </a:txBody>
                  <a:tcPr/>
                </a:tc>
                <a:tc>
                  <a:txBody>
                    <a:bodyPr/>
                    <a:lstStyle/>
                    <a:p>
                      <a:r>
                        <a:rPr lang="en-US" dirty="0"/>
                        <a:t>26</a:t>
                      </a:r>
                    </a:p>
                  </a:txBody>
                  <a:tcPr/>
                </a:tc>
                <a:tc>
                  <a:txBody>
                    <a:bodyPr/>
                    <a:lstStyle/>
                    <a:p>
                      <a:r>
                        <a:rPr lang="en-US" dirty="0"/>
                        <a:t>27</a:t>
                      </a:r>
                    </a:p>
                  </a:txBody>
                  <a:tcPr/>
                </a:tc>
                <a:tc>
                  <a:txBody>
                    <a:bodyPr/>
                    <a:lstStyle/>
                    <a:p>
                      <a:r>
                        <a:rPr lang="en-US" dirty="0">
                          <a:solidFill>
                            <a:srgbClr val="00B050"/>
                          </a:solidFill>
                        </a:rPr>
                        <a:t>28</a:t>
                      </a:r>
                    </a:p>
                  </a:txBody>
                  <a:tcPr/>
                </a:tc>
                <a:extLst>
                  <a:ext uri="{0D108BD9-81ED-4DB2-BD59-A6C34878D82A}">
                    <a16:rowId xmlns:a16="http://schemas.microsoft.com/office/drawing/2014/main" val="1091885102"/>
                  </a:ext>
                </a:extLst>
              </a:tr>
              <a:tr h="808104">
                <a:tc>
                  <a:txBody>
                    <a:bodyPr/>
                    <a:lstStyle/>
                    <a:p>
                      <a:r>
                        <a:rPr lang="en-US" dirty="0"/>
                        <a:t>29</a:t>
                      </a:r>
                    </a:p>
                  </a:txBody>
                  <a:tcPr/>
                </a:tc>
                <a:tc>
                  <a:txBody>
                    <a:bodyPr/>
                    <a:lstStyle/>
                    <a:p>
                      <a:r>
                        <a:rPr lang="en-US" dirty="0"/>
                        <a:t>30</a:t>
                      </a:r>
                    </a:p>
                  </a:txBody>
                  <a:tcPr/>
                </a:tc>
                <a:tc>
                  <a:txBody>
                    <a:bodyPr/>
                    <a:lstStyle/>
                    <a:p>
                      <a:r>
                        <a:rPr lang="en-US" dirty="0"/>
                        <a:t>31</a:t>
                      </a:r>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solidFill>
                          <a:srgbClr val="00B050"/>
                        </a:solidFill>
                      </a:endParaRPr>
                    </a:p>
                  </a:txBody>
                  <a:tcPr/>
                </a:tc>
                <a:extLst>
                  <a:ext uri="{0D108BD9-81ED-4DB2-BD59-A6C34878D82A}">
                    <a16:rowId xmlns:a16="http://schemas.microsoft.com/office/drawing/2014/main" val="233210182"/>
                  </a:ext>
                </a:extLst>
              </a:tr>
            </a:tbl>
          </a:graphicData>
        </a:graphic>
      </p:graphicFrame>
    </p:spTree>
    <p:extLst>
      <p:ext uri="{BB962C8B-B14F-4D97-AF65-F5344CB8AC3E}">
        <p14:creationId xmlns:p14="http://schemas.microsoft.com/office/powerpoint/2010/main" val="3572164997"/>
      </p:ext>
    </p:extLst>
  </p:cSld>
  <p:clrMapOvr>
    <a:masterClrMapping/>
  </p:clrMapOvr>
  <mc:AlternateContent xmlns:mc="http://schemas.openxmlformats.org/markup-compatibility/2006" xmlns:p14="http://schemas.microsoft.com/office/powerpoint/2010/main">
    <mc:Choice Requires="p14">
      <p:transition spd="slow" p14:dur="2000" advTm="100998"/>
    </mc:Choice>
    <mc:Fallback xmlns="">
      <p:transition spd="slow" advTm="10099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A474E-EE33-4648-86AF-E8EBC3DCE2CD}"/>
              </a:ext>
            </a:extLst>
          </p:cNvPr>
          <p:cNvSpPr>
            <a:spLocks noGrp="1"/>
          </p:cNvSpPr>
          <p:nvPr>
            <p:ph type="title"/>
          </p:nvPr>
        </p:nvSpPr>
        <p:spPr/>
        <p:txBody>
          <a:bodyPr>
            <a:normAutofit/>
          </a:bodyPr>
          <a:lstStyle/>
          <a:p>
            <a:r>
              <a:rPr lang="en-US" sz="6000" dirty="0"/>
              <a:t>Annual Sabbaths for The Land</a:t>
            </a:r>
          </a:p>
        </p:txBody>
      </p:sp>
      <p:sp>
        <p:nvSpPr>
          <p:cNvPr id="3" name="Content Placeholder 2">
            <a:extLst>
              <a:ext uri="{FF2B5EF4-FFF2-40B4-BE49-F238E27FC236}">
                <a16:creationId xmlns:a16="http://schemas.microsoft.com/office/drawing/2014/main" id="{FFD06280-37D7-7843-B60F-7B49C81D87B9}"/>
              </a:ext>
            </a:extLst>
          </p:cNvPr>
          <p:cNvSpPr>
            <a:spLocks noGrp="1"/>
          </p:cNvSpPr>
          <p:nvPr>
            <p:ph idx="1"/>
          </p:nvPr>
        </p:nvSpPr>
        <p:spPr/>
        <p:txBody>
          <a:bodyPr>
            <a:normAutofit/>
          </a:bodyPr>
          <a:lstStyle/>
          <a:p>
            <a:pPr marL="0" indent="0">
              <a:buNone/>
            </a:pPr>
            <a:r>
              <a:rPr lang="en-US" sz="4000" dirty="0"/>
              <a:t>For six years you are to sow your fields and harvest the crops, but during the seventh year let the land lie unplowed and unused. Then the poor among your people may get food from it, and the wild animals may eat what is left. Do the same with your vineyard and your olive grove. </a:t>
            </a:r>
            <a:r>
              <a:rPr lang="en-US" sz="4000" dirty="0">
                <a:hlinkClick r:id="rId2"/>
              </a:rPr>
              <a:t>Exodus 23:10-11 NIV</a:t>
            </a:r>
            <a:r>
              <a:rPr lang="en-US" sz="4000" dirty="0"/>
              <a:t>. See Also: </a:t>
            </a:r>
            <a:r>
              <a:rPr lang="en-US" sz="4000" dirty="0">
                <a:hlinkClick r:id="rId3"/>
              </a:rPr>
              <a:t>Leviticus 25:1–7</a:t>
            </a:r>
            <a:endParaRPr lang="en-US" sz="4000" dirty="0"/>
          </a:p>
        </p:txBody>
      </p:sp>
    </p:spTree>
    <p:extLst>
      <p:ext uri="{BB962C8B-B14F-4D97-AF65-F5344CB8AC3E}">
        <p14:creationId xmlns:p14="http://schemas.microsoft.com/office/powerpoint/2010/main" val="2105892168"/>
      </p:ext>
    </p:extLst>
  </p:cSld>
  <p:clrMapOvr>
    <a:masterClrMapping/>
  </p:clrMapOvr>
  <mc:AlternateContent xmlns:mc="http://schemas.openxmlformats.org/markup-compatibility/2006" xmlns:p14="http://schemas.microsoft.com/office/powerpoint/2010/main">
    <mc:Choice Requires="p14">
      <p:transition spd="slow" p14:dur="2000" advTm="43813"/>
    </mc:Choice>
    <mc:Fallback xmlns="">
      <p:transition spd="slow" advTm="43813"/>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C345A-CC61-984C-ACD1-B636EC8047CD}"/>
              </a:ext>
            </a:extLst>
          </p:cNvPr>
          <p:cNvSpPr>
            <a:spLocks noGrp="1"/>
          </p:cNvSpPr>
          <p:nvPr>
            <p:ph type="title"/>
          </p:nvPr>
        </p:nvSpPr>
        <p:spPr/>
        <p:txBody>
          <a:bodyPr/>
          <a:lstStyle/>
          <a:p>
            <a:r>
              <a:rPr lang="en-US" dirty="0"/>
              <a:t>Annual Sabbath Release for Debtors</a:t>
            </a:r>
          </a:p>
        </p:txBody>
      </p:sp>
      <p:sp>
        <p:nvSpPr>
          <p:cNvPr id="3" name="Content Placeholder 2">
            <a:extLst>
              <a:ext uri="{FF2B5EF4-FFF2-40B4-BE49-F238E27FC236}">
                <a16:creationId xmlns:a16="http://schemas.microsoft.com/office/drawing/2014/main" id="{30F2C18E-5613-F940-B13D-8DA75E230D4B}"/>
              </a:ext>
            </a:extLst>
          </p:cNvPr>
          <p:cNvSpPr>
            <a:spLocks noGrp="1"/>
          </p:cNvSpPr>
          <p:nvPr>
            <p:ph idx="1"/>
          </p:nvPr>
        </p:nvSpPr>
        <p:spPr>
          <a:xfrm>
            <a:off x="838200" y="1387011"/>
            <a:ext cx="10515600" cy="5105864"/>
          </a:xfrm>
        </p:spPr>
        <p:txBody>
          <a:bodyPr>
            <a:noAutofit/>
          </a:bodyPr>
          <a:lstStyle/>
          <a:p>
            <a:pPr marL="0" indent="0">
              <a:buNone/>
            </a:pPr>
            <a:r>
              <a:rPr lang="en-US" dirty="0"/>
              <a:t>At the end of every seven years you must cancel debts. This is how it is to be done: Every creditor shall cancel any loan they have made to a fellow Israelite. They shall not require payment from anyone among their own people, because the </a:t>
            </a:r>
            <a:r>
              <a:rPr lang="en-US" cap="small" dirty="0"/>
              <a:t>Lord</a:t>
            </a:r>
            <a:r>
              <a:rPr lang="en-US" dirty="0"/>
              <a:t>’s time for canceling debts has been proclaimed. You may require payment from a foreigner, but you must cancel any debt your fellow Israelite owes you. However, there need be no poor people among you, for in the land the </a:t>
            </a:r>
            <a:r>
              <a:rPr lang="en-US" cap="small" dirty="0"/>
              <a:t>Lord</a:t>
            </a:r>
            <a:r>
              <a:rPr lang="en-US" dirty="0"/>
              <a:t> your God is giving you to possess as your inheritance, he will richly bless you, if only you fully obey the </a:t>
            </a:r>
            <a:r>
              <a:rPr lang="en-US" cap="small" dirty="0"/>
              <a:t>Lord</a:t>
            </a:r>
            <a:r>
              <a:rPr lang="en-US" dirty="0"/>
              <a:t> your God and are careful to follow all these commands I am giving you today. For the </a:t>
            </a:r>
            <a:r>
              <a:rPr lang="en-US" cap="small" dirty="0"/>
              <a:t>Lord</a:t>
            </a:r>
            <a:r>
              <a:rPr lang="en-US" dirty="0"/>
              <a:t> your God will bless you as he has promised, and you will lend to many nations but will borrow from none. You will rule over many nations but none will rule over you. </a:t>
            </a:r>
            <a:r>
              <a:rPr lang="en-US" dirty="0">
                <a:hlinkClick r:id="rId2"/>
              </a:rPr>
              <a:t>Deuteronomy 15:1–6</a:t>
            </a:r>
            <a:endParaRPr lang="en-US" dirty="0"/>
          </a:p>
        </p:txBody>
      </p:sp>
    </p:spTree>
    <p:extLst>
      <p:ext uri="{BB962C8B-B14F-4D97-AF65-F5344CB8AC3E}">
        <p14:creationId xmlns:p14="http://schemas.microsoft.com/office/powerpoint/2010/main" val="3041648483"/>
      </p:ext>
    </p:extLst>
  </p:cSld>
  <p:clrMapOvr>
    <a:masterClrMapping/>
  </p:clrMapOvr>
  <mc:AlternateContent xmlns:mc="http://schemas.openxmlformats.org/markup-compatibility/2006" xmlns:p14="http://schemas.microsoft.com/office/powerpoint/2010/main">
    <mc:Choice Requires="p14">
      <p:transition spd="slow" p14:dur="2000" advTm="9337"/>
    </mc:Choice>
    <mc:Fallback xmlns="">
      <p:transition spd="slow" advTm="9337"/>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CEC50-3C8E-F948-9D85-1EFCF43E1F13}"/>
              </a:ext>
            </a:extLst>
          </p:cNvPr>
          <p:cNvSpPr>
            <a:spLocks noGrp="1"/>
          </p:cNvSpPr>
          <p:nvPr>
            <p:ph type="title"/>
          </p:nvPr>
        </p:nvSpPr>
        <p:spPr/>
        <p:txBody>
          <a:bodyPr/>
          <a:lstStyle/>
          <a:p>
            <a:r>
              <a:rPr lang="en-US" dirty="0"/>
              <a:t>Annual Sabbath Release for Slaves</a:t>
            </a:r>
          </a:p>
        </p:txBody>
      </p:sp>
      <p:sp>
        <p:nvSpPr>
          <p:cNvPr id="3" name="Content Placeholder 2">
            <a:extLst>
              <a:ext uri="{FF2B5EF4-FFF2-40B4-BE49-F238E27FC236}">
                <a16:creationId xmlns:a16="http://schemas.microsoft.com/office/drawing/2014/main" id="{9D06BE57-4AE2-C64A-BF97-C862B7AB3953}"/>
              </a:ext>
            </a:extLst>
          </p:cNvPr>
          <p:cNvSpPr>
            <a:spLocks noGrp="1"/>
          </p:cNvSpPr>
          <p:nvPr>
            <p:ph idx="1"/>
          </p:nvPr>
        </p:nvSpPr>
        <p:spPr/>
        <p:txBody>
          <a:bodyPr>
            <a:normAutofit/>
          </a:bodyPr>
          <a:lstStyle/>
          <a:p>
            <a:pPr marL="0" indent="0">
              <a:buNone/>
            </a:pPr>
            <a:r>
              <a:rPr lang="en-US" sz="4400" dirty="0"/>
              <a:t>If any of your people—Hebrew men or women—sell themselves to you and serve you six years, in the seventh year you must let them go free. </a:t>
            </a:r>
            <a:r>
              <a:rPr lang="en-US" sz="4400" dirty="0">
                <a:hlinkClick r:id="rId2"/>
              </a:rPr>
              <a:t>Deuteronomy 15:12 NIV</a:t>
            </a:r>
            <a:endParaRPr lang="en-US" sz="4400" dirty="0"/>
          </a:p>
        </p:txBody>
      </p:sp>
    </p:spTree>
    <p:extLst>
      <p:ext uri="{BB962C8B-B14F-4D97-AF65-F5344CB8AC3E}">
        <p14:creationId xmlns:p14="http://schemas.microsoft.com/office/powerpoint/2010/main" val="2923515977"/>
      </p:ext>
    </p:extLst>
  </p:cSld>
  <p:clrMapOvr>
    <a:masterClrMapping/>
  </p:clrMapOvr>
  <mc:AlternateContent xmlns:mc="http://schemas.openxmlformats.org/markup-compatibility/2006" xmlns:p14="http://schemas.microsoft.com/office/powerpoint/2010/main">
    <mc:Choice Requires="p14">
      <p:transition spd="slow" p14:dur="2000" advTm="17407"/>
    </mc:Choice>
    <mc:Fallback xmlns="">
      <p:transition spd="slow" advTm="17407"/>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00C8B-49CB-C14C-89CA-D9AD140393AB}"/>
              </a:ext>
            </a:extLst>
          </p:cNvPr>
          <p:cNvSpPr>
            <a:spLocks noGrp="1"/>
          </p:cNvSpPr>
          <p:nvPr>
            <p:ph type="title"/>
          </p:nvPr>
        </p:nvSpPr>
        <p:spPr/>
        <p:txBody>
          <a:bodyPr>
            <a:normAutofit/>
          </a:bodyPr>
          <a:lstStyle/>
          <a:p>
            <a:r>
              <a:rPr lang="en-US" sz="6600" dirty="0"/>
              <a:t>Annual Weeks Calendar</a:t>
            </a:r>
          </a:p>
        </p:txBody>
      </p:sp>
      <p:graphicFrame>
        <p:nvGraphicFramePr>
          <p:cNvPr id="4" name="Content Placeholder 3">
            <a:extLst>
              <a:ext uri="{FF2B5EF4-FFF2-40B4-BE49-F238E27FC236}">
                <a16:creationId xmlns:a16="http://schemas.microsoft.com/office/drawing/2014/main" id="{43E0CE92-1C43-9F49-991D-134A8461E547}"/>
              </a:ext>
            </a:extLst>
          </p:cNvPr>
          <p:cNvGraphicFramePr>
            <a:graphicFrameLocks noGrp="1"/>
          </p:cNvGraphicFramePr>
          <p:nvPr>
            <p:ph idx="1"/>
            <p:extLst>
              <p:ext uri="{D42A27DB-BD31-4B8C-83A1-F6EECF244321}">
                <p14:modId xmlns:p14="http://schemas.microsoft.com/office/powerpoint/2010/main" val="43674302"/>
              </p:ext>
            </p:extLst>
          </p:nvPr>
        </p:nvGraphicFramePr>
        <p:xfrm>
          <a:off x="838200" y="1825625"/>
          <a:ext cx="10515600" cy="4851400"/>
        </p:xfrm>
        <a:graphic>
          <a:graphicData uri="http://schemas.openxmlformats.org/drawingml/2006/table">
            <a:tbl>
              <a:tblPr firstRow="1" bandRow="1">
                <a:tableStyleId>{5C22544A-7EE6-4342-B048-85BDC9FD1C3A}</a:tableStyleId>
              </a:tblPr>
              <a:tblGrid>
                <a:gridCol w="1314450">
                  <a:extLst>
                    <a:ext uri="{9D8B030D-6E8A-4147-A177-3AD203B41FA5}">
                      <a16:colId xmlns:a16="http://schemas.microsoft.com/office/drawing/2014/main" val="394168465"/>
                    </a:ext>
                  </a:extLst>
                </a:gridCol>
                <a:gridCol w="1314450">
                  <a:extLst>
                    <a:ext uri="{9D8B030D-6E8A-4147-A177-3AD203B41FA5}">
                      <a16:colId xmlns:a16="http://schemas.microsoft.com/office/drawing/2014/main" val="262687792"/>
                    </a:ext>
                  </a:extLst>
                </a:gridCol>
                <a:gridCol w="1314450">
                  <a:extLst>
                    <a:ext uri="{9D8B030D-6E8A-4147-A177-3AD203B41FA5}">
                      <a16:colId xmlns:a16="http://schemas.microsoft.com/office/drawing/2014/main" val="3045815243"/>
                    </a:ext>
                  </a:extLst>
                </a:gridCol>
                <a:gridCol w="1314450">
                  <a:extLst>
                    <a:ext uri="{9D8B030D-6E8A-4147-A177-3AD203B41FA5}">
                      <a16:colId xmlns:a16="http://schemas.microsoft.com/office/drawing/2014/main" val="2815495792"/>
                    </a:ext>
                  </a:extLst>
                </a:gridCol>
                <a:gridCol w="1314450">
                  <a:extLst>
                    <a:ext uri="{9D8B030D-6E8A-4147-A177-3AD203B41FA5}">
                      <a16:colId xmlns:a16="http://schemas.microsoft.com/office/drawing/2014/main" val="1616687271"/>
                    </a:ext>
                  </a:extLst>
                </a:gridCol>
                <a:gridCol w="1314450">
                  <a:extLst>
                    <a:ext uri="{9D8B030D-6E8A-4147-A177-3AD203B41FA5}">
                      <a16:colId xmlns:a16="http://schemas.microsoft.com/office/drawing/2014/main" val="3683433917"/>
                    </a:ext>
                  </a:extLst>
                </a:gridCol>
                <a:gridCol w="1314450">
                  <a:extLst>
                    <a:ext uri="{9D8B030D-6E8A-4147-A177-3AD203B41FA5}">
                      <a16:colId xmlns:a16="http://schemas.microsoft.com/office/drawing/2014/main" val="2497362278"/>
                    </a:ext>
                  </a:extLst>
                </a:gridCol>
                <a:gridCol w="1314450">
                  <a:extLst>
                    <a:ext uri="{9D8B030D-6E8A-4147-A177-3AD203B41FA5}">
                      <a16:colId xmlns:a16="http://schemas.microsoft.com/office/drawing/2014/main" val="2960886432"/>
                    </a:ext>
                  </a:extLst>
                </a:gridCol>
              </a:tblGrid>
              <a:tr h="370840">
                <a:tc>
                  <a:txBody>
                    <a:bodyPr/>
                    <a:lstStyle/>
                    <a:p>
                      <a:pPr algn="ctr"/>
                      <a:r>
                        <a:rPr lang="en-US" dirty="0"/>
                        <a:t>Weeks</a:t>
                      </a:r>
                    </a:p>
                  </a:txBody>
                  <a:tcPr/>
                </a:tc>
                <a:tc>
                  <a:txBody>
                    <a:bodyPr/>
                    <a:lstStyle/>
                    <a:p>
                      <a:pPr algn="ctr"/>
                      <a:r>
                        <a:rPr lang="en-US" dirty="0"/>
                        <a:t>1</a:t>
                      </a:r>
                    </a:p>
                  </a:txBody>
                  <a:tcPr/>
                </a:tc>
                <a:tc>
                  <a:txBody>
                    <a:bodyPr/>
                    <a:lstStyle/>
                    <a:p>
                      <a:pPr algn="ctr"/>
                      <a:r>
                        <a:rPr lang="en-US" dirty="0"/>
                        <a:t>2</a:t>
                      </a:r>
                    </a:p>
                  </a:txBody>
                  <a:tcPr/>
                </a:tc>
                <a:tc>
                  <a:txBody>
                    <a:bodyPr/>
                    <a:lstStyle/>
                    <a:p>
                      <a:pPr algn="ctr"/>
                      <a:r>
                        <a:rPr lang="en-US" dirty="0"/>
                        <a:t>3</a:t>
                      </a:r>
                    </a:p>
                  </a:txBody>
                  <a:tcPr/>
                </a:tc>
                <a:tc>
                  <a:txBody>
                    <a:bodyPr/>
                    <a:lstStyle/>
                    <a:p>
                      <a:pPr algn="ctr"/>
                      <a:r>
                        <a:rPr lang="en-US" dirty="0"/>
                        <a:t>4</a:t>
                      </a:r>
                    </a:p>
                  </a:txBody>
                  <a:tcPr/>
                </a:tc>
                <a:tc>
                  <a:txBody>
                    <a:bodyPr/>
                    <a:lstStyle/>
                    <a:p>
                      <a:pPr algn="ctr"/>
                      <a:r>
                        <a:rPr lang="en-US" dirty="0"/>
                        <a:t>5</a:t>
                      </a:r>
                    </a:p>
                  </a:txBody>
                  <a:tcPr/>
                </a:tc>
                <a:tc>
                  <a:txBody>
                    <a:bodyPr/>
                    <a:lstStyle/>
                    <a:p>
                      <a:pPr algn="ctr"/>
                      <a:r>
                        <a:rPr lang="en-US" dirty="0"/>
                        <a:t>6</a:t>
                      </a:r>
                    </a:p>
                  </a:txBody>
                  <a:tcPr/>
                </a:tc>
                <a:tc>
                  <a:txBody>
                    <a:bodyPr/>
                    <a:lstStyle/>
                    <a:p>
                      <a:pPr algn="ctr"/>
                      <a:r>
                        <a:rPr lang="en-US" dirty="0">
                          <a:solidFill>
                            <a:srgbClr val="00B050"/>
                          </a:solidFill>
                        </a:rPr>
                        <a:t>7</a:t>
                      </a:r>
                    </a:p>
                  </a:txBody>
                  <a:tcPr/>
                </a:tc>
                <a:extLst>
                  <a:ext uri="{0D108BD9-81ED-4DB2-BD59-A6C34878D82A}">
                    <a16:rowId xmlns:a16="http://schemas.microsoft.com/office/drawing/2014/main" val="3043459866"/>
                  </a:ext>
                </a:extLst>
              </a:tr>
              <a:tr h="370840">
                <a:tc>
                  <a:txBody>
                    <a:bodyPr/>
                    <a:lstStyle/>
                    <a:p>
                      <a:pPr algn="ctr"/>
                      <a:r>
                        <a:rPr lang="en-US" dirty="0"/>
                        <a:t>Week 1 -&gt;</a:t>
                      </a:r>
                    </a:p>
                  </a:txBody>
                  <a:tcPr/>
                </a:tc>
                <a:tc>
                  <a:txBody>
                    <a:bodyPr/>
                    <a:lstStyle/>
                    <a:p>
                      <a:pPr algn="ctr"/>
                      <a:r>
                        <a:rPr lang="en-US" dirty="0"/>
                        <a:t>Year 1</a:t>
                      </a:r>
                    </a:p>
                  </a:txBody>
                  <a:tcPr/>
                </a:tc>
                <a:tc>
                  <a:txBody>
                    <a:bodyPr/>
                    <a:lstStyle/>
                    <a:p>
                      <a:pPr algn="ctr"/>
                      <a:r>
                        <a:rPr lang="en-US" dirty="0"/>
                        <a:t>Year 2</a:t>
                      </a:r>
                    </a:p>
                  </a:txBody>
                  <a:tcPr/>
                </a:tc>
                <a:tc>
                  <a:txBody>
                    <a:bodyPr/>
                    <a:lstStyle/>
                    <a:p>
                      <a:pPr algn="ctr"/>
                      <a:r>
                        <a:rPr lang="en-US" dirty="0"/>
                        <a:t>Year 3</a:t>
                      </a:r>
                    </a:p>
                  </a:txBody>
                  <a:tcPr/>
                </a:tc>
                <a:tc>
                  <a:txBody>
                    <a:bodyPr/>
                    <a:lstStyle/>
                    <a:p>
                      <a:pPr algn="ctr"/>
                      <a:r>
                        <a:rPr lang="en-US" dirty="0"/>
                        <a:t>Year 4</a:t>
                      </a:r>
                    </a:p>
                  </a:txBody>
                  <a:tcPr/>
                </a:tc>
                <a:tc>
                  <a:txBody>
                    <a:bodyPr/>
                    <a:lstStyle/>
                    <a:p>
                      <a:pPr algn="ctr"/>
                      <a:r>
                        <a:rPr lang="en-US" dirty="0"/>
                        <a:t>Year 5</a:t>
                      </a:r>
                    </a:p>
                  </a:txBody>
                  <a:tcPr/>
                </a:tc>
                <a:tc>
                  <a:txBody>
                    <a:bodyPr/>
                    <a:lstStyle/>
                    <a:p>
                      <a:pPr algn="ctr"/>
                      <a:r>
                        <a:rPr lang="en-US" dirty="0"/>
                        <a:t>Year 6</a:t>
                      </a:r>
                    </a:p>
                  </a:txBody>
                  <a:tcPr/>
                </a:tc>
                <a:tc>
                  <a:txBody>
                    <a:bodyPr/>
                    <a:lstStyle/>
                    <a:p>
                      <a:pPr algn="ctr"/>
                      <a:r>
                        <a:rPr lang="en-US" dirty="0">
                          <a:solidFill>
                            <a:srgbClr val="00B050"/>
                          </a:solidFill>
                        </a:rPr>
                        <a:t>Sabbath Year</a:t>
                      </a:r>
                    </a:p>
                  </a:txBody>
                  <a:tcPr/>
                </a:tc>
                <a:extLst>
                  <a:ext uri="{0D108BD9-81ED-4DB2-BD59-A6C34878D82A}">
                    <a16:rowId xmlns:a16="http://schemas.microsoft.com/office/drawing/2014/main" val="386112875"/>
                  </a:ext>
                </a:extLst>
              </a:tr>
              <a:tr h="370840">
                <a:tc>
                  <a:txBody>
                    <a:bodyPr/>
                    <a:lstStyle/>
                    <a:p>
                      <a:pPr algn="ctr"/>
                      <a:r>
                        <a:rPr lang="en-US" dirty="0"/>
                        <a:t>Week 2 -&gt;</a:t>
                      </a:r>
                    </a:p>
                  </a:txBody>
                  <a:tcPr/>
                </a:tc>
                <a:tc>
                  <a:txBody>
                    <a:bodyPr/>
                    <a:lstStyle/>
                    <a:p>
                      <a:pPr algn="ctr"/>
                      <a:r>
                        <a:rPr lang="en-US" dirty="0"/>
                        <a:t>Year 1</a:t>
                      </a:r>
                    </a:p>
                  </a:txBody>
                  <a:tcPr/>
                </a:tc>
                <a:tc>
                  <a:txBody>
                    <a:bodyPr/>
                    <a:lstStyle/>
                    <a:p>
                      <a:pPr algn="ctr"/>
                      <a:r>
                        <a:rPr lang="en-US" dirty="0"/>
                        <a:t>Year 2</a:t>
                      </a:r>
                    </a:p>
                  </a:txBody>
                  <a:tcPr/>
                </a:tc>
                <a:tc>
                  <a:txBody>
                    <a:bodyPr/>
                    <a:lstStyle/>
                    <a:p>
                      <a:pPr algn="ctr"/>
                      <a:r>
                        <a:rPr lang="en-US" dirty="0"/>
                        <a:t>Year 3</a:t>
                      </a:r>
                    </a:p>
                  </a:txBody>
                  <a:tcPr/>
                </a:tc>
                <a:tc>
                  <a:txBody>
                    <a:bodyPr/>
                    <a:lstStyle/>
                    <a:p>
                      <a:pPr algn="ctr"/>
                      <a:r>
                        <a:rPr lang="en-US" dirty="0"/>
                        <a:t>Year 4</a:t>
                      </a:r>
                    </a:p>
                  </a:txBody>
                  <a:tcPr/>
                </a:tc>
                <a:tc>
                  <a:txBody>
                    <a:bodyPr/>
                    <a:lstStyle/>
                    <a:p>
                      <a:pPr algn="ctr"/>
                      <a:r>
                        <a:rPr lang="en-US" dirty="0"/>
                        <a:t>Year 5</a:t>
                      </a:r>
                    </a:p>
                  </a:txBody>
                  <a:tcPr/>
                </a:tc>
                <a:tc>
                  <a:txBody>
                    <a:bodyPr/>
                    <a:lstStyle/>
                    <a:p>
                      <a:pPr algn="ctr"/>
                      <a:r>
                        <a:rPr lang="en-US" dirty="0"/>
                        <a:t>Year 6</a:t>
                      </a:r>
                    </a:p>
                  </a:txBody>
                  <a:tcPr/>
                </a:tc>
                <a:tc>
                  <a:txBody>
                    <a:bodyPr/>
                    <a:lstStyle/>
                    <a:p>
                      <a:pPr algn="ctr"/>
                      <a:r>
                        <a:rPr lang="en-US" dirty="0">
                          <a:solidFill>
                            <a:srgbClr val="00B050"/>
                          </a:solidFill>
                        </a:rPr>
                        <a:t>Sabbath Year</a:t>
                      </a:r>
                    </a:p>
                  </a:txBody>
                  <a:tcPr/>
                </a:tc>
                <a:extLst>
                  <a:ext uri="{0D108BD9-81ED-4DB2-BD59-A6C34878D82A}">
                    <a16:rowId xmlns:a16="http://schemas.microsoft.com/office/drawing/2014/main" val="760537742"/>
                  </a:ext>
                </a:extLst>
              </a:tr>
              <a:tr h="370840">
                <a:tc>
                  <a:txBody>
                    <a:bodyPr/>
                    <a:lstStyle/>
                    <a:p>
                      <a:pPr algn="ctr"/>
                      <a:r>
                        <a:rPr lang="en-US" dirty="0"/>
                        <a:t>Week 3 -&gt;</a:t>
                      </a:r>
                    </a:p>
                  </a:txBody>
                  <a:tcPr/>
                </a:tc>
                <a:tc>
                  <a:txBody>
                    <a:bodyPr/>
                    <a:lstStyle/>
                    <a:p>
                      <a:pPr algn="ctr"/>
                      <a:r>
                        <a:rPr lang="en-US" dirty="0"/>
                        <a:t>Year 1</a:t>
                      </a:r>
                    </a:p>
                  </a:txBody>
                  <a:tcPr/>
                </a:tc>
                <a:tc>
                  <a:txBody>
                    <a:bodyPr/>
                    <a:lstStyle/>
                    <a:p>
                      <a:pPr algn="ctr"/>
                      <a:r>
                        <a:rPr lang="en-US" dirty="0"/>
                        <a:t>Year 2</a:t>
                      </a:r>
                    </a:p>
                  </a:txBody>
                  <a:tcPr/>
                </a:tc>
                <a:tc>
                  <a:txBody>
                    <a:bodyPr/>
                    <a:lstStyle/>
                    <a:p>
                      <a:pPr algn="ctr"/>
                      <a:r>
                        <a:rPr lang="en-US" dirty="0"/>
                        <a:t>Year 3</a:t>
                      </a:r>
                    </a:p>
                  </a:txBody>
                  <a:tcPr/>
                </a:tc>
                <a:tc>
                  <a:txBody>
                    <a:bodyPr/>
                    <a:lstStyle/>
                    <a:p>
                      <a:pPr algn="ctr"/>
                      <a:r>
                        <a:rPr lang="en-US" dirty="0"/>
                        <a:t>Year 4</a:t>
                      </a:r>
                    </a:p>
                  </a:txBody>
                  <a:tcPr/>
                </a:tc>
                <a:tc>
                  <a:txBody>
                    <a:bodyPr/>
                    <a:lstStyle/>
                    <a:p>
                      <a:pPr algn="ctr"/>
                      <a:r>
                        <a:rPr lang="en-US" dirty="0"/>
                        <a:t>Year 5</a:t>
                      </a:r>
                    </a:p>
                  </a:txBody>
                  <a:tcPr/>
                </a:tc>
                <a:tc>
                  <a:txBody>
                    <a:bodyPr/>
                    <a:lstStyle/>
                    <a:p>
                      <a:pPr algn="ctr"/>
                      <a:r>
                        <a:rPr lang="en-US" dirty="0"/>
                        <a:t>Year 6</a:t>
                      </a:r>
                    </a:p>
                  </a:txBody>
                  <a:tcPr/>
                </a:tc>
                <a:tc>
                  <a:txBody>
                    <a:bodyPr/>
                    <a:lstStyle/>
                    <a:p>
                      <a:pPr algn="ctr"/>
                      <a:r>
                        <a:rPr lang="en-US" dirty="0">
                          <a:solidFill>
                            <a:srgbClr val="00B050"/>
                          </a:solidFill>
                        </a:rPr>
                        <a:t>Sabbath Year</a:t>
                      </a:r>
                    </a:p>
                  </a:txBody>
                  <a:tcPr/>
                </a:tc>
                <a:extLst>
                  <a:ext uri="{0D108BD9-81ED-4DB2-BD59-A6C34878D82A}">
                    <a16:rowId xmlns:a16="http://schemas.microsoft.com/office/drawing/2014/main" val="4091464884"/>
                  </a:ext>
                </a:extLst>
              </a:tr>
              <a:tr h="370840">
                <a:tc>
                  <a:txBody>
                    <a:bodyPr/>
                    <a:lstStyle/>
                    <a:p>
                      <a:pPr algn="ctr"/>
                      <a:r>
                        <a:rPr lang="en-US" dirty="0"/>
                        <a:t>Week 4 -&gt;</a:t>
                      </a:r>
                    </a:p>
                  </a:txBody>
                  <a:tcPr/>
                </a:tc>
                <a:tc>
                  <a:txBody>
                    <a:bodyPr/>
                    <a:lstStyle/>
                    <a:p>
                      <a:pPr algn="ctr"/>
                      <a:r>
                        <a:rPr lang="en-US" dirty="0"/>
                        <a:t>Year 1</a:t>
                      </a:r>
                    </a:p>
                  </a:txBody>
                  <a:tcPr/>
                </a:tc>
                <a:tc>
                  <a:txBody>
                    <a:bodyPr/>
                    <a:lstStyle/>
                    <a:p>
                      <a:pPr algn="ctr"/>
                      <a:r>
                        <a:rPr lang="en-US" dirty="0"/>
                        <a:t>Year 2</a:t>
                      </a:r>
                    </a:p>
                  </a:txBody>
                  <a:tcPr/>
                </a:tc>
                <a:tc>
                  <a:txBody>
                    <a:bodyPr/>
                    <a:lstStyle/>
                    <a:p>
                      <a:pPr algn="ctr"/>
                      <a:r>
                        <a:rPr lang="en-US" dirty="0"/>
                        <a:t>Year 3</a:t>
                      </a:r>
                    </a:p>
                  </a:txBody>
                  <a:tcPr/>
                </a:tc>
                <a:tc>
                  <a:txBody>
                    <a:bodyPr/>
                    <a:lstStyle/>
                    <a:p>
                      <a:pPr algn="ctr"/>
                      <a:r>
                        <a:rPr lang="en-US" dirty="0"/>
                        <a:t>Year 4</a:t>
                      </a:r>
                    </a:p>
                  </a:txBody>
                  <a:tcPr/>
                </a:tc>
                <a:tc>
                  <a:txBody>
                    <a:bodyPr/>
                    <a:lstStyle/>
                    <a:p>
                      <a:pPr algn="ctr"/>
                      <a:r>
                        <a:rPr lang="en-US" dirty="0"/>
                        <a:t>Year 5</a:t>
                      </a:r>
                    </a:p>
                  </a:txBody>
                  <a:tcPr/>
                </a:tc>
                <a:tc>
                  <a:txBody>
                    <a:bodyPr/>
                    <a:lstStyle/>
                    <a:p>
                      <a:pPr algn="ctr"/>
                      <a:r>
                        <a:rPr lang="en-US" dirty="0"/>
                        <a:t>Year 6</a:t>
                      </a:r>
                    </a:p>
                  </a:txBody>
                  <a:tcPr/>
                </a:tc>
                <a:tc>
                  <a:txBody>
                    <a:bodyPr/>
                    <a:lstStyle/>
                    <a:p>
                      <a:pPr algn="ctr"/>
                      <a:r>
                        <a:rPr lang="en-US" dirty="0">
                          <a:solidFill>
                            <a:srgbClr val="00B050"/>
                          </a:solidFill>
                        </a:rPr>
                        <a:t>Sabbath Year</a:t>
                      </a:r>
                    </a:p>
                  </a:txBody>
                  <a:tcPr/>
                </a:tc>
                <a:extLst>
                  <a:ext uri="{0D108BD9-81ED-4DB2-BD59-A6C34878D82A}">
                    <a16:rowId xmlns:a16="http://schemas.microsoft.com/office/drawing/2014/main" val="467394709"/>
                  </a:ext>
                </a:extLst>
              </a:tr>
              <a:tr h="370840">
                <a:tc>
                  <a:txBody>
                    <a:bodyPr/>
                    <a:lstStyle/>
                    <a:p>
                      <a:pPr algn="ctr"/>
                      <a:r>
                        <a:rPr lang="en-US" dirty="0"/>
                        <a:t>Week 5 -&gt;</a:t>
                      </a:r>
                    </a:p>
                  </a:txBody>
                  <a:tcPr/>
                </a:tc>
                <a:tc>
                  <a:txBody>
                    <a:bodyPr/>
                    <a:lstStyle/>
                    <a:p>
                      <a:pPr algn="ctr"/>
                      <a:r>
                        <a:rPr lang="en-US" dirty="0"/>
                        <a:t>Year 1</a:t>
                      </a:r>
                    </a:p>
                  </a:txBody>
                  <a:tcPr/>
                </a:tc>
                <a:tc>
                  <a:txBody>
                    <a:bodyPr/>
                    <a:lstStyle/>
                    <a:p>
                      <a:pPr algn="ctr"/>
                      <a:r>
                        <a:rPr lang="en-US" dirty="0"/>
                        <a:t>Year 2</a:t>
                      </a:r>
                    </a:p>
                  </a:txBody>
                  <a:tcPr/>
                </a:tc>
                <a:tc>
                  <a:txBody>
                    <a:bodyPr/>
                    <a:lstStyle/>
                    <a:p>
                      <a:pPr algn="ctr"/>
                      <a:r>
                        <a:rPr lang="en-US" dirty="0"/>
                        <a:t>Year 3</a:t>
                      </a:r>
                    </a:p>
                  </a:txBody>
                  <a:tcPr/>
                </a:tc>
                <a:tc>
                  <a:txBody>
                    <a:bodyPr/>
                    <a:lstStyle/>
                    <a:p>
                      <a:pPr algn="ctr"/>
                      <a:r>
                        <a:rPr lang="en-US" dirty="0"/>
                        <a:t>Year 4</a:t>
                      </a:r>
                    </a:p>
                  </a:txBody>
                  <a:tcPr/>
                </a:tc>
                <a:tc>
                  <a:txBody>
                    <a:bodyPr/>
                    <a:lstStyle/>
                    <a:p>
                      <a:pPr algn="ctr"/>
                      <a:r>
                        <a:rPr lang="en-US" dirty="0"/>
                        <a:t>Year 5</a:t>
                      </a:r>
                    </a:p>
                  </a:txBody>
                  <a:tcPr/>
                </a:tc>
                <a:tc>
                  <a:txBody>
                    <a:bodyPr/>
                    <a:lstStyle/>
                    <a:p>
                      <a:pPr algn="ctr"/>
                      <a:r>
                        <a:rPr lang="en-US" dirty="0"/>
                        <a:t>Year 6</a:t>
                      </a:r>
                    </a:p>
                  </a:txBody>
                  <a:tcPr/>
                </a:tc>
                <a:tc>
                  <a:txBody>
                    <a:bodyPr/>
                    <a:lstStyle/>
                    <a:p>
                      <a:pPr algn="ctr"/>
                      <a:r>
                        <a:rPr lang="en-US" dirty="0">
                          <a:solidFill>
                            <a:srgbClr val="00B050"/>
                          </a:solidFill>
                        </a:rPr>
                        <a:t>Sabbath Year</a:t>
                      </a:r>
                    </a:p>
                  </a:txBody>
                  <a:tcPr/>
                </a:tc>
                <a:extLst>
                  <a:ext uri="{0D108BD9-81ED-4DB2-BD59-A6C34878D82A}">
                    <a16:rowId xmlns:a16="http://schemas.microsoft.com/office/drawing/2014/main" val="270659262"/>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Week 6 -&gt;</a:t>
                      </a:r>
                    </a:p>
                  </a:txBody>
                  <a:tcPr/>
                </a:tc>
                <a:tc>
                  <a:txBody>
                    <a:bodyPr/>
                    <a:lstStyle/>
                    <a:p>
                      <a:pPr algn="ctr"/>
                      <a:r>
                        <a:rPr lang="en-US" dirty="0"/>
                        <a:t>Year 1</a:t>
                      </a:r>
                    </a:p>
                  </a:txBody>
                  <a:tcPr/>
                </a:tc>
                <a:tc>
                  <a:txBody>
                    <a:bodyPr/>
                    <a:lstStyle/>
                    <a:p>
                      <a:pPr algn="ctr"/>
                      <a:r>
                        <a:rPr lang="en-US" dirty="0"/>
                        <a:t>Year 2</a:t>
                      </a:r>
                    </a:p>
                  </a:txBody>
                  <a:tcPr/>
                </a:tc>
                <a:tc>
                  <a:txBody>
                    <a:bodyPr/>
                    <a:lstStyle/>
                    <a:p>
                      <a:pPr algn="ctr"/>
                      <a:r>
                        <a:rPr lang="en-US" dirty="0"/>
                        <a:t>Year 3</a:t>
                      </a:r>
                    </a:p>
                  </a:txBody>
                  <a:tcPr/>
                </a:tc>
                <a:tc>
                  <a:txBody>
                    <a:bodyPr/>
                    <a:lstStyle/>
                    <a:p>
                      <a:pPr algn="ctr"/>
                      <a:r>
                        <a:rPr lang="en-US" dirty="0"/>
                        <a:t>Year 4</a:t>
                      </a:r>
                    </a:p>
                  </a:txBody>
                  <a:tcPr/>
                </a:tc>
                <a:tc>
                  <a:txBody>
                    <a:bodyPr/>
                    <a:lstStyle/>
                    <a:p>
                      <a:pPr algn="ctr"/>
                      <a:r>
                        <a:rPr lang="en-US" dirty="0"/>
                        <a:t>Year 5</a:t>
                      </a:r>
                    </a:p>
                  </a:txBody>
                  <a:tcPr/>
                </a:tc>
                <a:tc>
                  <a:txBody>
                    <a:bodyPr/>
                    <a:lstStyle/>
                    <a:p>
                      <a:pPr algn="ctr"/>
                      <a:r>
                        <a:rPr lang="en-US" dirty="0"/>
                        <a:t>Year 6</a:t>
                      </a:r>
                    </a:p>
                  </a:txBody>
                  <a:tcPr/>
                </a:tc>
                <a:tc>
                  <a:txBody>
                    <a:bodyPr/>
                    <a:lstStyle/>
                    <a:p>
                      <a:pPr algn="ctr"/>
                      <a:r>
                        <a:rPr lang="en-US" dirty="0">
                          <a:solidFill>
                            <a:srgbClr val="00B050"/>
                          </a:solidFill>
                        </a:rPr>
                        <a:t>Sabbath Year</a:t>
                      </a:r>
                    </a:p>
                  </a:txBody>
                  <a:tcPr/>
                </a:tc>
                <a:extLst>
                  <a:ext uri="{0D108BD9-81ED-4DB2-BD59-A6C34878D82A}">
                    <a16:rowId xmlns:a16="http://schemas.microsoft.com/office/drawing/2014/main" val="3076644503"/>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Week 7 -&gt;</a:t>
                      </a:r>
                    </a:p>
                  </a:txBody>
                  <a:tcPr/>
                </a:tc>
                <a:tc>
                  <a:txBody>
                    <a:bodyPr/>
                    <a:lstStyle/>
                    <a:p>
                      <a:pPr algn="ctr"/>
                      <a:r>
                        <a:rPr lang="en-US" dirty="0"/>
                        <a:t>Year 1</a:t>
                      </a:r>
                    </a:p>
                  </a:txBody>
                  <a:tcPr/>
                </a:tc>
                <a:tc>
                  <a:txBody>
                    <a:bodyPr/>
                    <a:lstStyle/>
                    <a:p>
                      <a:pPr algn="ctr"/>
                      <a:r>
                        <a:rPr lang="en-US" dirty="0"/>
                        <a:t>Year 2</a:t>
                      </a:r>
                    </a:p>
                  </a:txBody>
                  <a:tcPr/>
                </a:tc>
                <a:tc>
                  <a:txBody>
                    <a:bodyPr/>
                    <a:lstStyle/>
                    <a:p>
                      <a:pPr algn="ctr"/>
                      <a:r>
                        <a:rPr lang="en-US" dirty="0"/>
                        <a:t>Year 3</a:t>
                      </a:r>
                    </a:p>
                  </a:txBody>
                  <a:tcPr/>
                </a:tc>
                <a:tc>
                  <a:txBody>
                    <a:bodyPr/>
                    <a:lstStyle/>
                    <a:p>
                      <a:pPr algn="ctr"/>
                      <a:r>
                        <a:rPr lang="en-US" dirty="0"/>
                        <a:t>Year 4</a:t>
                      </a:r>
                    </a:p>
                  </a:txBody>
                  <a:tcPr/>
                </a:tc>
                <a:tc>
                  <a:txBody>
                    <a:bodyPr/>
                    <a:lstStyle/>
                    <a:p>
                      <a:pPr algn="ctr"/>
                      <a:r>
                        <a:rPr lang="en-US" dirty="0"/>
                        <a:t>Year 5</a:t>
                      </a:r>
                    </a:p>
                  </a:txBody>
                  <a:tcPr/>
                </a:tc>
                <a:tc>
                  <a:txBody>
                    <a:bodyPr/>
                    <a:lstStyle/>
                    <a:p>
                      <a:pPr algn="ctr"/>
                      <a:r>
                        <a:rPr lang="en-US" dirty="0"/>
                        <a:t>Year 6</a:t>
                      </a:r>
                    </a:p>
                  </a:txBody>
                  <a:tcPr/>
                </a:tc>
                <a:tc>
                  <a:txBody>
                    <a:bodyPr/>
                    <a:lstStyle/>
                    <a:p>
                      <a:pPr algn="ctr"/>
                      <a:r>
                        <a:rPr lang="en-US" dirty="0">
                          <a:solidFill>
                            <a:srgbClr val="00B050"/>
                          </a:solidFill>
                        </a:rPr>
                        <a:t>Sabbath Year</a:t>
                      </a:r>
                    </a:p>
                  </a:txBody>
                  <a:tcPr/>
                </a:tc>
                <a:extLst>
                  <a:ext uri="{0D108BD9-81ED-4DB2-BD59-A6C34878D82A}">
                    <a16:rowId xmlns:a16="http://schemas.microsoft.com/office/drawing/2014/main" val="2307901618"/>
                  </a:ext>
                </a:extLst>
              </a:tr>
            </a:tbl>
          </a:graphicData>
        </a:graphic>
      </p:graphicFrame>
    </p:spTree>
    <p:extLst>
      <p:ext uri="{BB962C8B-B14F-4D97-AF65-F5344CB8AC3E}">
        <p14:creationId xmlns:p14="http://schemas.microsoft.com/office/powerpoint/2010/main" val="2275922321"/>
      </p:ext>
    </p:extLst>
  </p:cSld>
  <p:clrMapOvr>
    <a:masterClrMapping/>
  </p:clrMapOvr>
  <mc:AlternateContent xmlns:mc="http://schemas.openxmlformats.org/markup-compatibility/2006" xmlns:p14="http://schemas.microsoft.com/office/powerpoint/2010/main">
    <mc:Choice Requires="p14">
      <p:transition spd="slow" p14:dur="2000" advTm="27817"/>
    </mc:Choice>
    <mc:Fallback xmlns="">
      <p:transition spd="slow" advTm="27817"/>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235FD-9E37-2948-9CBD-1B1328B3E666}"/>
              </a:ext>
            </a:extLst>
          </p:cNvPr>
          <p:cNvSpPr>
            <a:spLocks noGrp="1"/>
          </p:cNvSpPr>
          <p:nvPr>
            <p:ph type="title"/>
          </p:nvPr>
        </p:nvSpPr>
        <p:spPr/>
        <p:txBody>
          <a:bodyPr>
            <a:normAutofit/>
          </a:bodyPr>
          <a:lstStyle/>
          <a:p>
            <a:r>
              <a:rPr lang="en-US" sz="6000" dirty="0"/>
              <a:t>The Jubilee</a:t>
            </a:r>
          </a:p>
        </p:txBody>
      </p:sp>
      <p:sp>
        <p:nvSpPr>
          <p:cNvPr id="3" name="Content Placeholder 2">
            <a:extLst>
              <a:ext uri="{FF2B5EF4-FFF2-40B4-BE49-F238E27FC236}">
                <a16:creationId xmlns:a16="http://schemas.microsoft.com/office/drawing/2014/main" id="{C20BEF61-8959-A149-8180-FF86B40A5118}"/>
              </a:ext>
            </a:extLst>
          </p:cNvPr>
          <p:cNvSpPr>
            <a:spLocks noGrp="1"/>
          </p:cNvSpPr>
          <p:nvPr>
            <p:ph idx="1"/>
          </p:nvPr>
        </p:nvSpPr>
        <p:spPr/>
        <p:txBody>
          <a:bodyPr/>
          <a:lstStyle/>
          <a:p>
            <a:pPr marL="0" indent="0">
              <a:buNone/>
            </a:pPr>
            <a:r>
              <a:rPr lang="en-US" dirty="0"/>
              <a:t>“Count off seven sabbath years—seven times seven years—so that the seven sabbath years amount to a period of forty-nine years. Then have the trumpet sounded everywhere on the tenth day of the seventh month; on the Day of Atonement sound the trumpet throughout your land. Consecrate the fiftieth year and proclaim liberty throughout the land to all its inhabitants. It shall be a jubilee for you; each of you is to return to your family property and to your own clan. The fiftieth year shall be a jubilee for you; do not sow and do not reap what grows of itself or harvest the untended vines. For it is a jubilee and is to be holy for you; eat only what is taken directly from the fields”. </a:t>
            </a:r>
            <a:r>
              <a:rPr lang="en-US" dirty="0">
                <a:hlinkClick r:id="rId2"/>
              </a:rPr>
              <a:t>Leviticus 25:8-12 NIV</a:t>
            </a:r>
            <a:endParaRPr lang="en-US" dirty="0"/>
          </a:p>
        </p:txBody>
      </p:sp>
    </p:spTree>
    <p:extLst>
      <p:ext uri="{BB962C8B-B14F-4D97-AF65-F5344CB8AC3E}">
        <p14:creationId xmlns:p14="http://schemas.microsoft.com/office/powerpoint/2010/main" val="52913943"/>
      </p:ext>
    </p:extLst>
  </p:cSld>
  <p:clrMapOvr>
    <a:masterClrMapping/>
  </p:clrMapOvr>
  <mc:AlternateContent xmlns:mc="http://schemas.openxmlformats.org/markup-compatibility/2006" xmlns:p14="http://schemas.microsoft.com/office/powerpoint/2010/main">
    <mc:Choice Requires="p14">
      <p:transition spd="slow" p14:dur="2000" advTm="124081"/>
    </mc:Choice>
    <mc:Fallback xmlns="">
      <p:transition spd="slow" advTm="124081"/>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00C8B-49CB-C14C-89CA-D9AD140393AB}"/>
              </a:ext>
            </a:extLst>
          </p:cNvPr>
          <p:cNvSpPr>
            <a:spLocks noGrp="1"/>
          </p:cNvSpPr>
          <p:nvPr>
            <p:ph type="title"/>
          </p:nvPr>
        </p:nvSpPr>
        <p:spPr/>
        <p:txBody>
          <a:bodyPr>
            <a:normAutofit fontScale="90000"/>
          </a:bodyPr>
          <a:lstStyle/>
          <a:p>
            <a:r>
              <a:rPr lang="en-US" sz="6600" dirty="0"/>
              <a:t>Jubilee: A Week of Annual Weeks - Calendar</a:t>
            </a:r>
          </a:p>
        </p:txBody>
      </p:sp>
      <p:graphicFrame>
        <p:nvGraphicFramePr>
          <p:cNvPr id="4" name="Content Placeholder 3">
            <a:extLst>
              <a:ext uri="{FF2B5EF4-FFF2-40B4-BE49-F238E27FC236}">
                <a16:creationId xmlns:a16="http://schemas.microsoft.com/office/drawing/2014/main" id="{43E0CE92-1C43-9F49-991D-134A8461E547}"/>
              </a:ext>
            </a:extLst>
          </p:cNvPr>
          <p:cNvGraphicFramePr>
            <a:graphicFrameLocks noGrp="1"/>
          </p:cNvGraphicFramePr>
          <p:nvPr>
            <p:ph idx="1"/>
            <p:extLst>
              <p:ext uri="{D42A27DB-BD31-4B8C-83A1-F6EECF244321}">
                <p14:modId xmlns:p14="http://schemas.microsoft.com/office/powerpoint/2010/main" val="3002680536"/>
              </p:ext>
            </p:extLst>
          </p:nvPr>
        </p:nvGraphicFramePr>
        <p:xfrm>
          <a:off x="838200" y="1931543"/>
          <a:ext cx="10515599" cy="3340797"/>
        </p:xfrm>
        <a:graphic>
          <a:graphicData uri="http://schemas.openxmlformats.org/drawingml/2006/table">
            <a:tbl>
              <a:tblPr firstRow="1" bandRow="1">
                <a:tableStyleId>{5C22544A-7EE6-4342-B048-85BDC9FD1C3A}</a:tableStyleId>
              </a:tblPr>
              <a:tblGrid>
                <a:gridCol w="692649">
                  <a:extLst>
                    <a:ext uri="{9D8B030D-6E8A-4147-A177-3AD203B41FA5}">
                      <a16:colId xmlns:a16="http://schemas.microsoft.com/office/drawing/2014/main" val="414951200"/>
                    </a:ext>
                  </a:extLst>
                </a:gridCol>
                <a:gridCol w="1633591">
                  <a:extLst>
                    <a:ext uri="{9D8B030D-6E8A-4147-A177-3AD203B41FA5}">
                      <a16:colId xmlns:a16="http://schemas.microsoft.com/office/drawing/2014/main" val="211810398"/>
                    </a:ext>
                  </a:extLst>
                </a:gridCol>
                <a:gridCol w="1571947">
                  <a:extLst>
                    <a:ext uri="{9D8B030D-6E8A-4147-A177-3AD203B41FA5}">
                      <a16:colId xmlns:a16="http://schemas.microsoft.com/office/drawing/2014/main" val="262687792"/>
                    </a:ext>
                  </a:extLst>
                </a:gridCol>
                <a:gridCol w="904125">
                  <a:extLst>
                    <a:ext uri="{9D8B030D-6E8A-4147-A177-3AD203B41FA5}">
                      <a16:colId xmlns:a16="http://schemas.microsoft.com/office/drawing/2014/main" val="3045815243"/>
                    </a:ext>
                  </a:extLst>
                </a:gridCol>
                <a:gridCol w="924675">
                  <a:extLst>
                    <a:ext uri="{9D8B030D-6E8A-4147-A177-3AD203B41FA5}">
                      <a16:colId xmlns:a16="http://schemas.microsoft.com/office/drawing/2014/main" val="2815495792"/>
                    </a:ext>
                  </a:extLst>
                </a:gridCol>
                <a:gridCol w="791110">
                  <a:extLst>
                    <a:ext uri="{9D8B030D-6E8A-4147-A177-3AD203B41FA5}">
                      <a16:colId xmlns:a16="http://schemas.microsoft.com/office/drawing/2014/main" val="1616687271"/>
                    </a:ext>
                  </a:extLst>
                </a:gridCol>
                <a:gridCol w="791110">
                  <a:extLst>
                    <a:ext uri="{9D8B030D-6E8A-4147-A177-3AD203B41FA5}">
                      <a16:colId xmlns:a16="http://schemas.microsoft.com/office/drawing/2014/main" val="3683433917"/>
                    </a:ext>
                  </a:extLst>
                </a:gridCol>
                <a:gridCol w="893851">
                  <a:extLst>
                    <a:ext uri="{9D8B030D-6E8A-4147-A177-3AD203B41FA5}">
                      <a16:colId xmlns:a16="http://schemas.microsoft.com/office/drawing/2014/main" val="2497362278"/>
                    </a:ext>
                  </a:extLst>
                </a:gridCol>
                <a:gridCol w="2312541">
                  <a:extLst>
                    <a:ext uri="{9D8B030D-6E8A-4147-A177-3AD203B41FA5}">
                      <a16:colId xmlns:a16="http://schemas.microsoft.com/office/drawing/2014/main" val="2960886432"/>
                    </a:ext>
                  </a:extLst>
                </a:gridCol>
              </a:tblGrid>
              <a:tr h="314751">
                <a:tc>
                  <a:txBody>
                    <a:bodyPr/>
                    <a:lstStyle/>
                    <a:p>
                      <a:pPr algn="ctr"/>
                      <a:endParaRPr lang="en-US" dirty="0"/>
                    </a:p>
                  </a:txBody>
                  <a:tcPr/>
                </a:tc>
                <a:tc>
                  <a:txBody>
                    <a:bodyPr/>
                    <a:lstStyle/>
                    <a:p>
                      <a:pPr algn="ctr"/>
                      <a:r>
                        <a:rPr lang="en-US" dirty="0"/>
                        <a:t>Annual Week</a:t>
                      </a:r>
                    </a:p>
                  </a:txBody>
                  <a:tcPr/>
                </a:tc>
                <a:tc>
                  <a:txBody>
                    <a:bodyPr/>
                    <a:lstStyle/>
                    <a:p>
                      <a:pPr algn="ctr"/>
                      <a:r>
                        <a:rPr lang="en-US" dirty="0"/>
                        <a:t>1</a:t>
                      </a:r>
                    </a:p>
                  </a:txBody>
                  <a:tcPr/>
                </a:tc>
                <a:tc>
                  <a:txBody>
                    <a:bodyPr/>
                    <a:lstStyle/>
                    <a:p>
                      <a:pPr algn="ctr"/>
                      <a:r>
                        <a:rPr lang="en-US" dirty="0"/>
                        <a:t>2</a:t>
                      </a:r>
                    </a:p>
                  </a:txBody>
                  <a:tcPr/>
                </a:tc>
                <a:tc>
                  <a:txBody>
                    <a:bodyPr/>
                    <a:lstStyle/>
                    <a:p>
                      <a:pPr algn="ctr"/>
                      <a:r>
                        <a:rPr lang="en-US" dirty="0"/>
                        <a:t>3</a:t>
                      </a:r>
                    </a:p>
                  </a:txBody>
                  <a:tcPr/>
                </a:tc>
                <a:tc>
                  <a:txBody>
                    <a:bodyPr/>
                    <a:lstStyle/>
                    <a:p>
                      <a:pPr algn="ctr"/>
                      <a:r>
                        <a:rPr lang="en-US" dirty="0"/>
                        <a:t>4</a:t>
                      </a:r>
                    </a:p>
                  </a:txBody>
                  <a:tcPr/>
                </a:tc>
                <a:tc>
                  <a:txBody>
                    <a:bodyPr/>
                    <a:lstStyle/>
                    <a:p>
                      <a:pPr algn="ctr"/>
                      <a:r>
                        <a:rPr lang="en-US" dirty="0"/>
                        <a:t>5</a:t>
                      </a:r>
                    </a:p>
                  </a:txBody>
                  <a:tcPr/>
                </a:tc>
                <a:tc>
                  <a:txBody>
                    <a:bodyPr/>
                    <a:lstStyle/>
                    <a:p>
                      <a:pPr algn="ctr"/>
                      <a:r>
                        <a:rPr lang="en-US" dirty="0"/>
                        <a:t>6</a:t>
                      </a:r>
                    </a:p>
                  </a:txBody>
                  <a:tcPr/>
                </a:tc>
                <a:tc>
                  <a:txBody>
                    <a:bodyPr/>
                    <a:lstStyle/>
                    <a:p>
                      <a:pPr algn="ctr"/>
                      <a:r>
                        <a:rPr lang="en-US" dirty="0">
                          <a:solidFill>
                            <a:srgbClr val="00B050"/>
                          </a:solidFill>
                        </a:rPr>
                        <a:t>7</a:t>
                      </a:r>
                    </a:p>
                  </a:txBody>
                  <a:tcPr/>
                </a:tc>
                <a:extLst>
                  <a:ext uri="{0D108BD9-81ED-4DB2-BD59-A6C34878D82A}">
                    <a16:rowId xmlns:a16="http://schemas.microsoft.com/office/drawing/2014/main" val="3043459866"/>
                  </a:ext>
                </a:extLst>
              </a:tr>
              <a:tr h="314751">
                <a:tc rowSpan="7">
                  <a:txBody>
                    <a:bodyPr/>
                    <a:lstStyle/>
                    <a:p>
                      <a:pPr algn="ctr"/>
                      <a:endParaRPr lang="en-US" dirty="0"/>
                    </a:p>
                  </a:txBody>
                  <a:tcPr/>
                </a:tc>
                <a:tc>
                  <a:txBody>
                    <a:bodyPr/>
                    <a:lstStyle/>
                    <a:p>
                      <a:pPr algn="ctr"/>
                      <a:r>
                        <a:rPr lang="en-US" b="1" dirty="0"/>
                        <a:t>Annual Week 1</a:t>
                      </a:r>
                    </a:p>
                  </a:txBody>
                  <a:tcPr/>
                </a:tc>
                <a:tc>
                  <a:txBody>
                    <a:bodyPr/>
                    <a:lstStyle/>
                    <a:p>
                      <a:pPr algn="ctr"/>
                      <a:r>
                        <a:rPr lang="en-US" dirty="0">
                          <a:solidFill>
                            <a:srgbClr val="00B050"/>
                          </a:solidFill>
                        </a:rPr>
                        <a:t>Jubilee</a:t>
                      </a:r>
                      <a:r>
                        <a:rPr lang="en-US" dirty="0"/>
                        <a:t>/Year 1</a:t>
                      </a:r>
                    </a:p>
                  </a:txBody>
                  <a:tcPr/>
                </a:tc>
                <a:tc>
                  <a:txBody>
                    <a:bodyPr/>
                    <a:lstStyle/>
                    <a:p>
                      <a:pPr algn="ctr"/>
                      <a:r>
                        <a:rPr lang="en-US" dirty="0"/>
                        <a:t>Year 2</a:t>
                      </a:r>
                    </a:p>
                  </a:txBody>
                  <a:tcPr/>
                </a:tc>
                <a:tc>
                  <a:txBody>
                    <a:bodyPr/>
                    <a:lstStyle/>
                    <a:p>
                      <a:pPr algn="ctr"/>
                      <a:r>
                        <a:rPr lang="en-US" dirty="0"/>
                        <a:t>Year 3</a:t>
                      </a:r>
                    </a:p>
                  </a:txBody>
                  <a:tcPr/>
                </a:tc>
                <a:tc>
                  <a:txBody>
                    <a:bodyPr/>
                    <a:lstStyle/>
                    <a:p>
                      <a:pPr algn="ctr"/>
                      <a:r>
                        <a:rPr lang="en-US" dirty="0"/>
                        <a:t>Year 4</a:t>
                      </a:r>
                    </a:p>
                  </a:txBody>
                  <a:tcPr/>
                </a:tc>
                <a:tc>
                  <a:txBody>
                    <a:bodyPr/>
                    <a:lstStyle/>
                    <a:p>
                      <a:pPr algn="ctr"/>
                      <a:r>
                        <a:rPr lang="en-US" dirty="0"/>
                        <a:t>Year 5</a:t>
                      </a:r>
                    </a:p>
                  </a:txBody>
                  <a:tcPr/>
                </a:tc>
                <a:tc>
                  <a:txBody>
                    <a:bodyPr/>
                    <a:lstStyle/>
                    <a:p>
                      <a:pPr algn="ctr"/>
                      <a:r>
                        <a:rPr lang="en-US" dirty="0"/>
                        <a:t>Year 6</a:t>
                      </a:r>
                    </a:p>
                  </a:txBody>
                  <a:tcPr/>
                </a:tc>
                <a:tc>
                  <a:txBody>
                    <a:bodyPr/>
                    <a:lstStyle/>
                    <a:p>
                      <a:pPr algn="ctr"/>
                      <a:r>
                        <a:rPr lang="en-US" dirty="0">
                          <a:solidFill>
                            <a:srgbClr val="00B050"/>
                          </a:solidFill>
                        </a:rPr>
                        <a:t>Sabbath Year</a:t>
                      </a:r>
                    </a:p>
                  </a:txBody>
                  <a:tcPr/>
                </a:tc>
                <a:extLst>
                  <a:ext uri="{0D108BD9-81ED-4DB2-BD59-A6C34878D82A}">
                    <a16:rowId xmlns:a16="http://schemas.microsoft.com/office/drawing/2014/main" val="386112875"/>
                  </a:ext>
                </a:extLst>
              </a:tr>
              <a:tr h="314751">
                <a:tc vMerge="1">
                  <a:txBody>
                    <a:bodyPr/>
                    <a:lstStyle/>
                    <a:p>
                      <a:pPr algn="ctr"/>
                      <a:endParaRPr lang="en-US" dirty="0"/>
                    </a:p>
                  </a:txBody>
                  <a:tcPr/>
                </a:tc>
                <a:tc>
                  <a:txBody>
                    <a:bodyPr/>
                    <a:lstStyle/>
                    <a:p>
                      <a:pPr algn="ctr"/>
                      <a:r>
                        <a:rPr lang="en-US" b="1" dirty="0"/>
                        <a:t>Annual Week 2</a:t>
                      </a:r>
                    </a:p>
                  </a:txBody>
                  <a:tcPr/>
                </a:tc>
                <a:tc>
                  <a:txBody>
                    <a:bodyPr/>
                    <a:lstStyle/>
                    <a:p>
                      <a:pPr algn="ctr"/>
                      <a:r>
                        <a:rPr lang="en-US" dirty="0"/>
                        <a:t>Year 1</a:t>
                      </a:r>
                    </a:p>
                  </a:txBody>
                  <a:tcPr/>
                </a:tc>
                <a:tc>
                  <a:txBody>
                    <a:bodyPr/>
                    <a:lstStyle/>
                    <a:p>
                      <a:pPr algn="ctr"/>
                      <a:r>
                        <a:rPr lang="en-US" dirty="0"/>
                        <a:t>Year 2</a:t>
                      </a:r>
                    </a:p>
                  </a:txBody>
                  <a:tcPr/>
                </a:tc>
                <a:tc>
                  <a:txBody>
                    <a:bodyPr/>
                    <a:lstStyle/>
                    <a:p>
                      <a:pPr algn="ctr"/>
                      <a:r>
                        <a:rPr lang="en-US" dirty="0"/>
                        <a:t>Year 3</a:t>
                      </a:r>
                    </a:p>
                  </a:txBody>
                  <a:tcPr/>
                </a:tc>
                <a:tc>
                  <a:txBody>
                    <a:bodyPr/>
                    <a:lstStyle/>
                    <a:p>
                      <a:pPr algn="ctr"/>
                      <a:r>
                        <a:rPr lang="en-US" dirty="0"/>
                        <a:t>Year 4</a:t>
                      </a:r>
                    </a:p>
                  </a:txBody>
                  <a:tcPr/>
                </a:tc>
                <a:tc>
                  <a:txBody>
                    <a:bodyPr/>
                    <a:lstStyle/>
                    <a:p>
                      <a:pPr algn="ctr"/>
                      <a:r>
                        <a:rPr lang="en-US" dirty="0"/>
                        <a:t>Year 5</a:t>
                      </a:r>
                    </a:p>
                  </a:txBody>
                  <a:tcPr/>
                </a:tc>
                <a:tc>
                  <a:txBody>
                    <a:bodyPr/>
                    <a:lstStyle/>
                    <a:p>
                      <a:pPr algn="ctr"/>
                      <a:r>
                        <a:rPr lang="en-US" dirty="0"/>
                        <a:t>Year 6</a:t>
                      </a:r>
                    </a:p>
                  </a:txBody>
                  <a:tcPr/>
                </a:tc>
                <a:tc>
                  <a:txBody>
                    <a:bodyPr/>
                    <a:lstStyle/>
                    <a:p>
                      <a:pPr algn="ctr"/>
                      <a:r>
                        <a:rPr lang="en-US" dirty="0">
                          <a:solidFill>
                            <a:srgbClr val="00B050"/>
                          </a:solidFill>
                        </a:rPr>
                        <a:t>Sabbath Year</a:t>
                      </a:r>
                    </a:p>
                  </a:txBody>
                  <a:tcPr/>
                </a:tc>
                <a:extLst>
                  <a:ext uri="{0D108BD9-81ED-4DB2-BD59-A6C34878D82A}">
                    <a16:rowId xmlns:a16="http://schemas.microsoft.com/office/drawing/2014/main" val="760537742"/>
                  </a:ext>
                </a:extLst>
              </a:tr>
              <a:tr h="314751">
                <a:tc vMerge="1">
                  <a:txBody>
                    <a:bodyPr/>
                    <a:lstStyle/>
                    <a:p>
                      <a:pPr algn="ctr"/>
                      <a:endParaRPr lang="en-US" dirty="0"/>
                    </a:p>
                  </a:txBody>
                  <a:tcPr/>
                </a:tc>
                <a:tc>
                  <a:txBody>
                    <a:bodyPr/>
                    <a:lstStyle/>
                    <a:p>
                      <a:pPr algn="ctr"/>
                      <a:r>
                        <a:rPr lang="en-US" b="1" dirty="0"/>
                        <a:t>Annual Week 3</a:t>
                      </a:r>
                    </a:p>
                  </a:txBody>
                  <a:tcPr/>
                </a:tc>
                <a:tc>
                  <a:txBody>
                    <a:bodyPr/>
                    <a:lstStyle/>
                    <a:p>
                      <a:pPr algn="ctr"/>
                      <a:r>
                        <a:rPr lang="en-US" dirty="0"/>
                        <a:t>Year 1</a:t>
                      </a:r>
                    </a:p>
                  </a:txBody>
                  <a:tcPr/>
                </a:tc>
                <a:tc>
                  <a:txBody>
                    <a:bodyPr/>
                    <a:lstStyle/>
                    <a:p>
                      <a:pPr algn="ctr"/>
                      <a:r>
                        <a:rPr lang="en-US" dirty="0"/>
                        <a:t>Year 2</a:t>
                      </a:r>
                    </a:p>
                  </a:txBody>
                  <a:tcPr/>
                </a:tc>
                <a:tc>
                  <a:txBody>
                    <a:bodyPr/>
                    <a:lstStyle/>
                    <a:p>
                      <a:pPr algn="ctr"/>
                      <a:r>
                        <a:rPr lang="en-US" dirty="0"/>
                        <a:t>Year 3</a:t>
                      </a:r>
                    </a:p>
                  </a:txBody>
                  <a:tcPr/>
                </a:tc>
                <a:tc>
                  <a:txBody>
                    <a:bodyPr/>
                    <a:lstStyle/>
                    <a:p>
                      <a:pPr algn="ctr"/>
                      <a:r>
                        <a:rPr lang="en-US" dirty="0"/>
                        <a:t>Year 4</a:t>
                      </a:r>
                    </a:p>
                  </a:txBody>
                  <a:tcPr/>
                </a:tc>
                <a:tc>
                  <a:txBody>
                    <a:bodyPr/>
                    <a:lstStyle/>
                    <a:p>
                      <a:pPr algn="ctr"/>
                      <a:r>
                        <a:rPr lang="en-US" dirty="0"/>
                        <a:t>Year 5</a:t>
                      </a:r>
                    </a:p>
                  </a:txBody>
                  <a:tcPr/>
                </a:tc>
                <a:tc>
                  <a:txBody>
                    <a:bodyPr/>
                    <a:lstStyle/>
                    <a:p>
                      <a:pPr algn="ctr"/>
                      <a:r>
                        <a:rPr lang="en-US" dirty="0"/>
                        <a:t>Year 6</a:t>
                      </a:r>
                    </a:p>
                  </a:txBody>
                  <a:tcPr/>
                </a:tc>
                <a:tc>
                  <a:txBody>
                    <a:bodyPr/>
                    <a:lstStyle/>
                    <a:p>
                      <a:pPr algn="ctr"/>
                      <a:r>
                        <a:rPr lang="en-US" dirty="0">
                          <a:solidFill>
                            <a:srgbClr val="00B050"/>
                          </a:solidFill>
                        </a:rPr>
                        <a:t>Sabbath Year</a:t>
                      </a:r>
                    </a:p>
                  </a:txBody>
                  <a:tcPr/>
                </a:tc>
                <a:extLst>
                  <a:ext uri="{0D108BD9-81ED-4DB2-BD59-A6C34878D82A}">
                    <a16:rowId xmlns:a16="http://schemas.microsoft.com/office/drawing/2014/main" val="4091464884"/>
                  </a:ext>
                </a:extLst>
              </a:tr>
              <a:tr h="314751">
                <a:tc vMerge="1">
                  <a:txBody>
                    <a:bodyPr/>
                    <a:lstStyle/>
                    <a:p>
                      <a:pPr algn="ctr"/>
                      <a:endParaRPr lang="en-US" dirty="0"/>
                    </a:p>
                  </a:txBody>
                  <a:tcPr/>
                </a:tc>
                <a:tc>
                  <a:txBody>
                    <a:bodyPr/>
                    <a:lstStyle/>
                    <a:p>
                      <a:pPr algn="ctr"/>
                      <a:r>
                        <a:rPr lang="en-US" b="1" dirty="0"/>
                        <a:t>Annual Week 4</a:t>
                      </a:r>
                    </a:p>
                  </a:txBody>
                  <a:tcPr/>
                </a:tc>
                <a:tc>
                  <a:txBody>
                    <a:bodyPr/>
                    <a:lstStyle/>
                    <a:p>
                      <a:pPr algn="ctr"/>
                      <a:r>
                        <a:rPr lang="en-US" dirty="0"/>
                        <a:t>Year 1</a:t>
                      </a:r>
                    </a:p>
                  </a:txBody>
                  <a:tcPr/>
                </a:tc>
                <a:tc>
                  <a:txBody>
                    <a:bodyPr/>
                    <a:lstStyle/>
                    <a:p>
                      <a:pPr algn="ctr"/>
                      <a:r>
                        <a:rPr lang="en-US" dirty="0"/>
                        <a:t>Year 2</a:t>
                      </a:r>
                    </a:p>
                  </a:txBody>
                  <a:tcPr/>
                </a:tc>
                <a:tc>
                  <a:txBody>
                    <a:bodyPr/>
                    <a:lstStyle/>
                    <a:p>
                      <a:pPr algn="ctr"/>
                      <a:r>
                        <a:rPr lang="en-US" dirty="0"/>
                        <a:t>Year 3</a:t>
                      </a:r>
                    </a:p>
                  </a:txBody>
                  <a:tcPr/>
                </a:tc>
                <a:tc>
                  <a:txBody>
                    <a:bodyPr/>
                    <a:lstStyle/>
                    <a:p>
                      <a:pPr algn="ctr"/>
                      <a:r>
                        <a:rPr lang="en-US" dirty="0"/>
                        <a:t>Year 4</a:t>
                      </a:r>
                    </a:p>
                  </a:txBody>
                  <a:tcPr/>
                </a:tc>
                <a:tc>
                  <a:txBody>
                    <a:bodyPr/>
                    <a:lstStyle/>
                    <a:p>
                      <a:pPr algn="ctr"/>
                      <a:r>
                        <a:rPr lang="en-US" dirty="0"/>
                        <a:t>Year 5</a:t>
                      </a:r>
                    </a:p>
                  </a:txBody>
                  <a:tcPr/>
                </a:tc>
                <a:tc>
                  <a:txBody>
                    <a:bodyPr/>
                    <a:lstStyle/>
                    <a:p>
                      <a:pPr algn="ctr"/>
                      <a:r>
                        <a:rPr lang="en-US" dirty="0"/>
                        <a:t>Year 6</a:t>
                      </a:r>
                    </a:p>
                  </a:txBody>
                  <a:tcPr/>
                </a:tc>
                <a:tc>
                  <a:txBody>
                    <a:bodyPr/>
                    <a:lstStyle/>
                    <a:p>
                      <a:pPr algn="ctr"/>
                      <a:r>
                        <a:rPr lang="en-US" dirty="0">
                          <a:solidFill>
                            <a:srgbClr val="00B050"/>
                          </a:solidFill>
                        </a:rPr>
                        <a:t>Sabbath Year</a:t>
                      </a:r>
                    </a:p>
                  </a:txBody>
                  <a:tcPr/>
                </a:tc>
                <a:extLst>
                  <a:ext uri="{0D108BD9-81ED-4DB2-BD59-A6C34878D82A}">
                    <a16:rowId xmlns:a16="http://schemas.microsoft.com/office/drawing/2014/main" val="467394709"/>
                  </a:ext>
                </a:extLst>
              </a:tr>
              <a:tr h="314751">
                <a:tc vMerge="1">
                  <a:txBody>
                    <a:bodyPr/>
                    <a:lstStyle/>
                    <a:p>
                      <a:pPr algn="ctr"/>
                      <a:endParaRPr lang="en-US" dirty="0"/>
                    </a:p>
                  </a:txBody>
                  <a:tcPr/>
                </a:tc>
                <a:tc>
                  <a:txBody>
                    <a:bodyPr/>
                    <a:lstStyle/>
                    <a:p>
                      <a:pPr algn="ctr"/>
                      <a:r>
                        <a:rPr lang="en-US" b="1" dirty="0"/>
                        <a:t>Annual Week 5</a:t>
                      </a:r>
                    </a:p>
                  </a:txBody>
                  <a:tcPr/>
                </a:tc>
                <a:tc>
                  <a:txBody>
                    <a:bodyPr/>
                    <a:lstStyle/>
                    <a:p>
                      <a:pPr algn="ctr"/>
                      <a:r>
                        <a:rPr lang="en-US" dirty="0"/>
                        <a:t>Year 1</a:t>
                      </a:r>
                    </a:p>
                  </a:txBody>
                  <a:tcPr/>
                </a:tc>
                <a:tc>
                  <a:txBody>
                    <a:bodyPr/>
                    <a:lstStyle/>
                    <a:p>
                      <a:pPr algn="ctr"/>
                      <a:r>
                        <a:rPr lang="en-US" dirty="0"/>
                        <a:t>Year 2</a:t>
                      </a:r>
                    </a:p>
                  </a:txBody>
                  <a:tcPr/>
                </a:tc>
                <a:tc>
                  <a:txBody>
                    <a:bodyPr/>
                    <a:lstStyle/>
                    <a:p>
                      <a:pPr algn="ctr"/>
                      <a:r>
                        <a:rPr lang="en-US" dirty="0"/>
                        <a:t>Year 3</a:t>
                      </a:r>
                    </a:p>
                  </a:txBody>
                  <a:tcPr/>
                </a:tc>
                <a:tc>
                  <a:txBody>
                    <a:bodyPr/>
                    <a:lstStyle/>
                    <a:p>
                      <a:pPr algn="ctr"/>
                      <a:r>
                        <a:rPr lang="en-US" dirty="0"/>
                        <a:t>Year 4</a:t>
                      </a:r>
                    </a:p>
                  </a:txBody>
                  <a:tcPr/>
                </a:tc>
                <a:tc>
                  <a:txBody>
                    <a:bodyPr/>
                    <a:lstStyle/>
                    <a:p>
                      <a:pPr algn="ctr"/>
                      <a:r>
                        <a:rPr lang="en-US" dirty="0"/>
                        <a:t>Year 5</a:t>
                      </a:r>
                    </a:p>
                  </a:txBody>
                  <a:tcPr/>
                </a:tc>
                <a:tc>
                  <a:txBody>
                    <a:bodyPr/>
                    <a:lstStyle/>
                    <a:p>
                      <a:pPr algn="ctr"/>
                      <a:r>
                        <a:rPr lang="en-US" dirty="0"/>
                        <a:t>Year 6</a:t>
                      </a:r>
                    </a:p>
                  </a:txBody>
                  <a:tcPr/>
                </a:tc>
                <a:tc>
                  <a:txBody>
                    <a:bodyPr/>
                    <a:lstStyle/>
                    <a:p>
                      <a:pPr algn="ctr"/>
                      <a:r>
                        <a:rPr lang="en-US" dirty="0">
                          <a:solidFill>
                            <a:srgbClr val="00B050"/>
                          </a:solidFill>
                        </a:rPr>
                        <a:t>Sabbath Year</a:t>
                      </a:r>
                    </a:p>
                  </a:txBody>
                  <a:tcPr/>
                </a:tc>
                <a:extLst>
                  <a:ext uri="{0D108BD9-81ED-4DB2-BD59-A6C34878D82A}">
                    <a16:rowId xmlns:a16="http://schemas.microsoft.com/office/drawing/2014/main" val="270659262"/>
                  </a:ext>
                </a:extLst>
              </a:tr>
              <a:tr h="382079">
                <a:tc vMerge="1">
                  <a:txBody>
                    <a:bodyPr/>
                    <a:lstStyle/>
                    <a:p>
                      <a:pPr algn="ctr"/>
                      <a:endParaRPr lang="en-US" dirty="0"/>
                    </a:p>
                  </a:txBody>
                  <a:tcPr/>
                </a:tc>
                <a:tc>
                  <a:txBody>
                    <a:bodyPr/>
                    <a:lstStyle/>
                    <a:p>
                      <a:pPr algn="ctr"/>
                      <a:r>
                        <a:rPr lang="en-US" b="1" dirty="0"/>
                        <a:t>Annual Week 6</a:t>
                      </a:r>
                    </a:p>
                  </a:txBody>
                  <a:tcPr/>
                </a:tc>
                <a:tc>
                  <a:txBody>
                    <a:bodyPr/>
                    <a:lstStyle/>
                    <a:p>
                      <a:pPr algn="ctr"/>
                      <a:r>
                        <a:rPr lang="en-US" dirty="0"/>
                        <a:t>Year 1</a:t>
                      </a:r>
                    </a:p>
                  </a:txBody>
                  <a:tcPr/>
                </a:tc>
                <a:tc>
                  <a:txBody>
                    <a:bodyPr/>
                    <a:lstStyle/>
                    <a:p>
                      <a:pPr algn="ctr"/>
                      <a:r>
                        <a:rPr lang="en-US" dirty="0"/>
                        <a:t>Year 2</a:t>
                      </a:r>
                    </a:p>
                  </a:txBody>
                  <a:tcPr/>
                </a:tc>
                <a:tc>
                  <a:txBody>
                    <a:bodyPr/>
                    <a:lstStyle/>
                    <a:p>
                      <a:pPr algn="ctr"/>
                      <a:r>
                        <a:rPr lang="en-US" dirty="0"/>
                        <a:t>Year 3</a:t>
                      </a:r>
                    </a:p>
                  </a:txBody>
                  <a:tcPr/>
                </a:tc>
                <a:tc>
                  <a:txBody>
                    <a:bodyPr/>
                    <a:lstStyle/>
                    <a:p>
                      <a:pPr algn="ctr"/>
                      <a:r>
                        <a:rPr lang="en-US" dirty="0"/>
                        <a:t>Year 4</a:t>
                      </a:r>
                    </a:p>
                  </a:txBody>
                  <a:tcPr/>
                </a:tc>
                <a:tc>
                  <a:txBody>
                    <a:bodyPr/>
                    <a:lstStyle/>
                    <a:p>
                      <a:pPr algn="ctr"/>
                      <a:r>
                        <a:rPr lang="en-US" dirty="0"/>
                        <a:t>Year 5</a:t>
                      </a:r>
                    </a:p>
                  </a:txBody>
                  <a:tcPr/>
                </a:tc>
                <a:tc>
                  <a:txBody>
                    <a:bodyPr/>
                    <a:lstStyle/>
                    <a:p>
                      <a:pPr algn="ctr"/>
                      <a:r>
                        <a:rPr lang="en-US" dirty="0"/>
                        <a:t>Year 6</a:t>
                      </a:r>
                    </a:p>
                  </a:txBody>
                  <a:tcPr/>
                </a:tc>
                <a:tc>
                  <a:txBody>
                    <a:bodyPr/>
                    <a:lstStyle/>
                    <a:p>
                      <a:pPr algn="ctr"/>
                      <a:r>
                        <a:rPr lang="en-US" dirty="0">
                          <a:solidFill>
                            <a:srgbClr val="00B050"/>
                          </a:solidFill>
                        </a:rPr>
                        <a:t>Sabbath Year</a:t>
                      </a:r>
                    </a:p>
                  </a:txBody>
                  <a:tcPr/>
                </a:tc>
                <a:extLst>
                  <a:ext uri="{0D108BD9-81ED-4DB2-BD59-A6C34878D82A}">
                    <a16:rowId xmlns:a16="http://schemas.microsoft.com/office/drawing/2014/main" val="32687514"/>
                  </a:ext>
                </a:extLst>
              </a:tr>
              <a:tr h="382079">
                <a:tc vMerge="1">
                  <a:txBody>
                    <a:bodyPr/>
                    <a:lstStyle/>
                    <a:p>
                      <a:pPr algn="ctr"/>
                      <a:endParaRPr lang="en-US" dirty="0"/>
                    </a:p>
                  </a:txBody>
                  <a:tcPr/>
                </a:tc>
                <a:tc>
                  <a:txBody>
                    <a:bodyPr/>
                    <a:lstStyle/>
                    <a:p>
                      <a:pPr algn="ctr"/>
                      <a:r>
                        <a:rPr lang="en-US" b="1" dirty="0"/>
                        <a:t>Annual Week 7</a:t>
                      </a:r>
                    </a:p>
                  </a:txBody>
                  <a:tcPr/>
                </a:tc>
                <a:tc>
                  <a:txBody>
                    <a:bodyPr/>
                    <a:lstStyle/>
                    <a:p>
                      <a:pPr algn="ctr"/>
                      <a:r>
                        <a:rPr lang="en-US" dirty="0"/>
                        <a:t>Year 1</a:t>
                      </a:r>
                    </a:p>
                  </a:txBody>
                  <a:tcPr/>
                </a:tc>
                <a:tc>
                  <a:txBody>
                    <a:bodyPr/>
                    <a:lstStyle/>
                    <a:p>
                      <a:pPr algn="ctr"/>
                      <a:r>
                        <a:rPr lang="en-US" dirty="0"/>
                        <a:t>Year 2</a:t>
                      </a:r>
                    </a:p>
                  </a:txBody>
                  <a:tcPr/>
                </a:tc>
                <a:tc>
                  <a:txBody>
                    <a:bodyPr/>
                    <a:lstStyle/>
                    <a:p>
                      <a:pPr algn="ctr"/>
                      <a:r>
                        <a:rPr lang="en-US" dirty="0"/>
                        <a:t>Year 3</a:t>
                      </a:r>
                    </a:p>
                  </a:txBody>
                  <a:tcPr/>
                </a:tc>
                <a:tc>
                  <a:txBody>
                    <a:bodyPr/>
                    <a:lstStyle/>
                    <a:p>
                      <a:pPr algn="ctr"/>
                      <a:r>
                        <a:rPr lang="en-US" dirty="0"/>
                        <a:t>Year 4</a:t>
                      </a:r>
                    </a:p>
                  </a:txBody>
                  <a:tcPr/>
                </a:tc>
                <a:tc>
                  <a:txBody>
                    <a:bodyPr/>
                    <a:lstStyle/>
                    <a:p>
                      <a:pPr algn="ctr"/>
                      <a:r>
                        <a:rPr lang="en-US" dirty="0"/>
                        <a:t>Year 5</a:t>
                      </a:r>
                    </a:p>
                  </a:txBody>
                  <a:tcPr/>
                </a:tc>
                <a:tc>
                  <a:txBody>
                    <a:bodyPr/>
                    <a:lstStyle/>
                    <a:p>
                      <a:pPr algn="ctr"/>
                      <a:r>
                        <a:rPr lang="en-US" dirty="0"/>
                        <a:t>Year 6</a:t>
                      </a:r>
                    </a:p>
                  </a:txBody>
                  <a:tcPr/>
                </a:tc>
                <a:tc>
                  <a:txBody>
                    <a:bodyPr/>
                    <a:lstStyle/>
                    <a:p>
                      <a:pPr algn="ctr"/>
                      <a:r>
                        <a:rPr lang="en-US" dirty="0">
                          <a:solidFill>
                            <a:srgbClr val="00B050"/>
                          </a:solidFill>
                        </a:rPr>
                        <a:t>Sabbath Year</a:t>
                      </a:r>
                    </a:p>
                  </a:txBody>
                  <a:tcPr/>
                </a:tc>
                <a:extLst>
                  <a:ext uri="{0D108BD9-81ED-4DB2-BD59-A6C34878D82A}">
                    <a16:rowId xmlns:a16="http://schemas.microsoft.com/office/drawing/2014/main" val="588656811"/>
                  </a:ext>
                </a:extLst>
              </a:tr>
              <a:tr h="382079">
                <a:tc>
                  <a:txBody>
                    <a:bodyPr/>
                    <a:lstStyle/>
                    <a:p>
                      <a:pPr algn="ctr"/>
                      <a:endParaRPr lang="en-US" dirty="0"/>
                    </a:p>
                  </a:txBody>
                  <a:tcPr/>
                </a:tc>
                <a:tc>
                  <a:txBody>
                    <a:bodyPr/>
                    <a:lstStyle/>
                    <a:p>
                      <a:pPr algn="ctr"/>
                      <a:r>
                        <a:rPr lang="en-US" b="1" dirty="0"/>
                        <a:t>Annual Week 1</a:t>
                      </a:r>
                    </a:p>
                  </a:txBody>
                  <a:tcPr/>
                </a:tc>
                <a:tc>
                  <a:txBody>
                    <a:bodyPr/>
                    <a:lstStyle/>
                    <a:p>
                      <a:pPr algn="ctr"/>
                      <a:r>
                        <a:rPr lang="en-US" dirty="0">
                          <a:solidFill>
                            <a:srgbClr val="00B050"/>
                          </a:solidFill>
                        </a:rPr>
                        <a:t>Jubilee</a:t>
                      </a:r>
                      <a:r>
                        <a:rPr lang="en-US" dirty="0"/>
                        <a:t>/Year 1</a:t>
                      </a:r>
                    </a:p>
                  </a:txBody>
                  <a:tcPr/>
                </a:tc>
                <a:tc>
                  <a:txBody>
                    <a:bodyPr/>
                    <a:lstStyle/>
                    <a:p>
                      <a:pPr algn="ctr"/>
                      <a:r>
                        <a:rPr lang="en-US" dirty="0"/>
                        <a:t>Year 2</a:t>
                      </a:r>
                    </a:p>
                  </a:txBody>
                  <a:tcPr/>
                </a:tc>
                <a:tc>
                  <a:txBody>
                    <a:bodyPr/>
                    <a:lstStyle/>
                    <a:p>
                      <a:pPr algn="ctr"/>
                      <a:r>
                        <a:rPr lang="en-US" dirty="0"/>
                        <a:t>Year 3</a:t>
                      </a:r>
                    </a:p>
                  </a:txBody>
                  <a:tcPr/>
                </a:tc>
                <a:tc>
                  <a:txBody>
                    <a:bodyPr/>
                    <a:lstStyle/>
                    <a:p>
                      <a:pPr algn="ctr"/>
                      <a:r>
                        <a:rPr lang="en-US" dirty="0"/>
                        <a:t>Year 4</a:t>
                      </a:r>
                    </a:p>
                  </a:txBody>
                  <a:tcPr/>
                </a:tc>
                <a:tc>
                  <a:txBody>
                    <a:bodyPr/>
                    <a:lstStyle/>
                    <a:p>
                      <a:pPr algn="ctr"/>
                      <a:r>
                        <a:rPr lang="en-US" dirty="0"/>
                        <a:t>Year 5</a:t>
                      </a:r>
                    </a:p>
                  </a:txBody>
                  <a:tcPr/>
                </a:tc>
                <a:tc>
                  <a:txBody>
                    <a:bodyPr/>
                    <a:lstStyle/>
                    <a:p>
                      <a:pPr algn="ctr"/>
                      <a:r>
                        <a:rPr lang="en-US" dirty="0"/>
                        <a:t>Year 6</a:t>
                      </a:r>
                    </a:p>
                  </a:txBody>
                  <a:tcPr/>
                </a:tc>
                <a:tc>
                  <a:txBody>
                    <a:bodyPr/>
                    <a:lstStyle/>
                    <a:p>
                      <a:pPr algn="ctr"/>
                      <a:r>
                        <a:rPr lang="en-US" dirty="0">
                          <a:solidFill>
                            <a:srgbClr val="00B050"/>
                          </a:solidFill>
                        </a:rPr>
                        <a:t>Sabbath Year</a:t>
                      </a:r>
                    </a:p>
                  </a:txBody>
                  <a:tcPr/>
                </a:tc>
                <a:extLst>
                  <a:ext uri="{0D108BD9-81ED-4DB2-BD59-A6C34878D82A}">
                    <a16:rowId xmlns:a16="http://schemas.microsoft.com/office/drawing/2014/main" val="3532858605"/>
                  </a:ext>
                </a:extLst>
              </a:tr>
            </a:tbl>
          </a:graphicData>
        </a:graphic>
      </p:graphicFrame>
      <p:sp>
        <p:nvSpPr>
          <p:cNvPr id="3" name="TextBox 2">
            <a:extLst>
              <a:ext uri="{FF2B5EF4-FFF2-40B4-BE49-F238E27FC236}">
                <a16:creationId xmlns:a16="http://schemas.microsoft.com/office/drawing/2014/main" id="{BD71DFBD-BC60-494E-AA00-54662669C734}"/>
              </a:ext>
            </a:extLst>
          </p:cNvPr>
          <p:cNvSpPr txBox="1"/>
          <p:nvPr/>
        </p:nvSpPr>
        <p:spPr>
          <a:xfrm rot="16200000">
            <a:off x="61545" y="3413871"/>
            <a:ext cx="2527440" cy="384721"/>
          </a:xfrm>
          <a:prstGeom prst="rect">
            <a:avLst/>
          </a:prstGeom>
          <a:noFill/>
        </p:spPr>
        <p:txBody>
          <a:bodyPr wrap="square" rtlCol="0" anchor="ctr">
            <a:spAutoFit/>
          </a:bodyPr>
          <a:lstStyle/>
          <a:p>
            <a:pPr algn="ctr"/>
            <a:r>
              <a:rPr lang="en-US" sz="1900" b="1" dirty="0"/>
              <a:t>Week of Annual Weeks</a:t>
            </a:r>
          </a:p>
        </p:txBody>
      </p:sp>
    </p:spTree>
    <p:extLst>
      <p:ext uri="{BB962C8B-B14F-4D97-AF65-F5344CB8AC3E}">
        <p14:creationId xmlns:p14="http://schemas.microsoft.com/office/powerpoint/2010/main" val="3003344485"/>
      </p:ext>
    </p:extLst>
  </p:cSld>
  <p:clrMapOvr>
    <a:masterClrMapping/>
  </p:clrMapOvr>
  <mc:AlternateContent xmlns:mc="http://schemas.openxmlformats.org/markup-compatibility/2006" xmlns:p14="http://schemas.microsoft.com/office/powerpoint/2010/main">
    <mc:Choice Requires="p14">
      <p:transition spd="slow" p14:dur="2000" advTm="92169"/>
    </mc:Choice>
    <mc:Fallback xmlns="">
      <p:transition spd="slow" advTm="92169"/>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BB225-9104-D846-9922-B1D775343275}"/>
              </a:ext>
            </a:extLst>
          </p:cNvPr>
          <p:cNvSpPr>
            <a:spLocks noGrp="1"/>
          </p:cNvSpPr>
          <p:nvPr>
            <p:ph type="title"/>
          </p:nvPr>
        </p:nvSpPr>
        <p:spPr>
          <a:xfrm>
            <a:off x="838200" y="365125"/>
            <a:ext cx="10515600" cy="1580906"/>
          </a:xfrm>
        </p:spPr>
        <p:txBody>
          <a:bodyPr>
            <a:noAutofit/>
          </a:bodyPr>
          <a:lstStyle/>
          <a:p>
            <a:r>
              <a:rPr lang="en-US" sz="6000" dirty="0"/>
              <a:t>Jubilee: A Week of Annual Weeks - Levels</a:t>
            </a:r>
          </a:p>
        </p:txBody>
      </p:sp>
      <p:pic>
        <p:nvPicPr>
          <p:cNvPr id="5" name="Content Placeholder 4">
            <a:extLst>
              <a:ext uri="{FF2B5EF4-FFF2-40B4-BE49-F238E27FC236}">
                <a16:creationId xmlns:a16="http://schemas.microsoft.com/office/drawing/2014/main" id="{7B535299-AEED-0148-9DA1-DEDF83133789}"/>
              </a:ext>
            </a:extLst>
          </p:cNvPr>
          <p:cNvPicPr>
            <a:picLocks noGrp="1" noChangeAspect="1"/>
          </p:cNvPicPr>
          <p:nvPr>
            <p:ph idx="1"/>
          </p:nvPr>
        </p:nvPicPr>
        <p:blipFill>
          <a:blip r:embed="rId2"/>
          <a:srcRect/>
          <a:stretch/>
        </p:blipFill>
        <p:spPr>
          <a:xfrm>
            <a:off x="311644" y="2520121"/>
            <a:ext cx="11568712" cy="1381440"/>
          </a:xfrm>
        </p:spPr>
      </p:pic>
    </p:spTree>
    <p:extLst>
      <p:ext uri="{BB962C8B-B14F-4D97-AF65-F5344CB8AC3E}">
        <p14:creationId xmlns:p14="http://schemas.microsoft.com/office/powerpoint/2010/main" val="346483553"/>
      </p:ext>
    </p:extLst>
  </p:cSld>
  <p:clrMapOvr>
    <a:masterClrMapping/>
  </p:clrMapOvr>
  <mc:AlternateContent xmlns:mc="http://schemas.openxmlformats.org/markup-compatibility/2006" xmlns:p14="http://schemas.microsoft.com/office/powerpoint/2010/main">
    <mc:Choice Requires="p14">
      <p:transition spd="slow" p14:dur="2000" advTm="222527"/>
    </mc:Choice>
    <mc:Fallback xmlns="">
      <p:transition spd="slow" advTm="222527"/>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30E1E-7587-0148-9020-7791DDEB05FF}"/>
              </a:ext>
            </a:extLst>
          </p:cNvPr>
          <p:cNvSpPr>
            <a:spLocks noGrp="1"/>
          </p:cNvSpPr>
          <p:nvPr>
            <p:ph type="title"/>
          </p:nvPr>
        </p:nvSpPr>
        <p:spPr/>
        <p:txBody>
          <a:bodyPr>
            <a:normAutofit/>
          </a:bodyPr>
          <a:lstStyle/>
          <a:p>
            <a:r>
              <a:rPr lang="en-US" sz="6000" dirty="0"/>
              <a:t>Feast of Weeks/Pentecost</a:t>
            </a:r>
          </a:p>
        </p:txBody>
      </p:sp>
      <p:sp>
        <p:nvSpPr>
          <p:cNvPr id="3" name="Content Placeholder 2">
            <a:extLst>
              <a:ext uri="{FF2B5EF4-FFF2-40B4-BE49-F238E27FC236}">
                <a16:creationId xmlns:a16="http://schemas.microsoft.com/office/drawing/2014/main" id="{A0BD7CAF-3F05-2147-B716-39E02F0F9CA4}"/>
              </a:ext>
            </a:extLst>
          </p:cNvPr>
          <p:cNvSpPr>
            <a:spLocks noGrp="1"/>
          </p:cNvSpPr>
          <p:nvPr>
            <p:ph idx="1"/>
          </p:nvPr>
        </p:nvSpPr>
        <p:spPr/>
        <p:txBody>
          <a:bodyPr>
            <a:noAutofit/>
          </a:bodyPr>
          <a:lstStyle/>
          <a:p>
            <a:pPr marL="0" indent="0">
              <a:buNone/>
            </a:pPr>
            <a:r>
              <a:rPr lang="en-US" sz="4400" dirty="0"/>
              <a:t>From the day after the Sabbath, the day you brought the sheaf of the wave offering, count off seven full weeks. Count off fifty days up to the day after the seventh Sabbath, and then present an offering of new grain to the </a:t>
            </a:r>
            <a:r>
              <a:rPr lang="en-US" sz="4400" cap="small" dirty="0"/>
              <a:t>Lord</a:t>
            </a:r>
            <a:r>
              <a:rPr lang="en-US" sz="4400" dirty="0"/>
              <a:t>. </a:t>
            </a:r>
            <a:r>
              <a:rPr lang="en-US" sz="4400" dirty="0">
                <a:hlinkClick r:id="rId2"/>
              </a:rPr>
              <a:t>Leviticus 23:15-16 NIV</a:t>
            </a:r>
            <a:endParaRPr lang="en-US" sz="4400" dirty="0"/>
          </a:p>
        </p:txBody>
      </p:sp>
    </p:spTree>
    <p:extLst>
      <p:ext uri="{BB962C8B-B14F-4D97-AF65-F5344CB8AC3E}">
        <p14:creationId xmlns:p14="http://schemas.microsoft.com/office/powerpoint/2010/main" val="1749223144"/>
      </p:ext>
    </p:extLst>
  </p:cSld>
  <p:clrMapOvr>
    <a:masterClrMapping/>
  </p:clrMapOvr>
  <mc:AlternateContent xmlns:mc="http://schemas.openxmlformats.org/markup-compatibility/2006" xmlns:p14="http://schemas.microsoft.com/office/powerpoint/2010/main">
    <mc:Choice Requires="p14">
      <p:transition spd="slow" p14:dur="2000" advTm="49920"/>
    </mc:Choice>
    <mc:Fallback xmlns="">
      <p:transition spd="slow" advTm="4992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00C8B-49CB-C14C-89CA-D9AD140393AB}"/>
              </a:ext>
            </a:extLst>
          </p:cNvPr>
          <p:cNvSpPr>
            <a:spLocks noGrp="1"/>
          </p:cNvSpPr>
          <p:nvPr>
            <p:ph type="title"/>
          </p:nvPr>
        </p:nvSpPr>
        <p:spPr/>
        <p:txBody>
          <a:bodyPr>
            <a:normAutofit fontScale="90000"/>
          </a:bodyPr>
          <a:lstStyle/>
          <a:p>
            <a:r>
              <a:rPr lang="en-US" sz="6600" dirty="0"/>
              <a:t>Feast of Weeks/Pentecost: A Week of Daily Weeks - Calendar</a:t>
            </a:r>
          </a:p>
        </p:txBody>
      </p:sp>
      <p:graphicFrame>
        <p:nvGraphicFramePr>
          <p:cNvPr id="4" name="Content Placeholder 3">
            <a:extLst>
              <a:ext uri="{FF2B5EF4-FFF2-40B4-BE49-F238E27FC236}">
                <a16:creationId xmlns:a16="http://schemas.microsoft.com/office/drawing/2014/main" id="{43E0CE92-1C43-9F49-991D-134A8461E547}"/>
              </a:ext>
            </a:extLst>
          </p:cNvPr>
          <p:cNvGraphicFramePr>
            <a:graphicFrameLocks noGrp="1"/>
          </p:cNvGraphicFramePr>
          <p:nvPr>
            <p:ph idx="1"/>
            <p:extLst>
              <p:ext uri="{D42A27DB-BD31-4B8C-83A1-F6EECF244321}">
                <p14:modId xmlns:p14="http://schemas.microsoft.com/office/powerpoint/2010/main" val="3535672847"/>
              </p:ext>
            </p:extLst>
          </p:nvPr>
        </p:nvGraphicFramePr>
        <p:xfrm>
          <a:off x="838200" y="1931543"/>
          <a:ext cx="10515599" cy="3340797"/>
        </p:xfrm>
        <a:graphic>
          <a:graphicData uri="http://schemas.openxmlformats.org/drawingml/2006/table">
            <a:tbl>
              <a:tblPr firstRow="1" bandRow="1">
                <a:tableStyleId>{5C22544A-7EE6-4342-B048-85BDC9FD1C3A}</a:tableStyleId>
              </a:tblPr>
              <a:tblGrid>
                <a:gridCol w="729343">
                  <a:extLst>
                    <a:ext uri="{9D8B030D-6E8A-4147-A177-3AD203B41FA5}">
                      <a16:colId xmlns:a16="http://schemas.microsoft.com/office/drawing/2014/main" val="414951200"/>
                    </a:ext>
                  </a:extLst>
                </a:gridCol>
                <a:gridCol w="1567543">
                  <a:extLst>
                    <a:ext uri="{9D8B030D-6E8A-4147-A177-3AD203B41FA5}">
                      <a16:colId xmlns:a16="http://schemas.microsoft.com/office/drawing/2014/main" val="211810398"/>
                    </a:ext>
                  </a:extLst>
                </a:gridCol>
                <a:gridCol w="1910443">
                  <a:extLst>
                    <a:ext uri="{9D8B030D-6E8A-4147-A177-3AD203B41FA5}">
                      <a16:colId xmlns:a16="http://schemas.microsoft.com/office/drawing/2014/main" val="262687792"/>
                    </a:ext>
                  </a:extLst>
                </a:gridCol>
                <a:gridCol w="881742">
                  <a:extLst>
                    <a:ext uri="{9D8B030D-6E8A-4147-A177-3AD203B41FA5}">
                      <a16:colId xmlns:a16="http://schemas.microsoft.com/office/drawing/2014/main" val="3045815243"/>
                    </a:ext>
                  </a:extLst>
                </a:gridCol>
                <a:gridCol w="914400">
                  <a:extLst>
                    <a:ext uri="{9D8B030D-6E8A-4147-A177-3AD203B41FA5}">
                      <a16:colId xmlns:a16="http://schemas.microsoft.com/office/drawing/2014/main" val="2815495792"/>
                    </a:ext>
                  </a:extLst>
                </a:gridCol>
                <a:gridCol w="816429">
                  <a:extLst>
                    <a:ext uri="{9D8B030D-6E8A-4147-A177-3AD203B41FA5}">
                      <a16:colId xmlns:a16="http://schemas.microsoft.com/office/drawing/2014/main" val="1616687271"/>
                    </a:ext>
                  </a:extLst>
                </a:gridCol>
                <a:gridCol w="832757">
                  <a:extLst>
                    <a:ext uri="{9D8B030D-6E8A-4147-A177-3AD203B41FA5}">
                      <a16:colId xmlns:a16="http://schemas.microsoft.com/office/drawing/2014/main" val="3683433917"/>
                    </a:ext>
                  </a:extLst>
                </a:gridCol>
                <a:gridCol w="979714">
                  <a:extLst>
                    <a:ext uri="{9D8B030D-6E8A-4147-A177-3AD203B41FA5}">
                      <a16:colId xmlns:a16="http://schemas.microsoft.com/office/drawing/2014/main" val="2497362278"/>
                    </a:ext>
                  </a:extLst>
                </a:gridCol>
                <a:gridCol w="1883228">
                  <a:extLst>
                    <a:ext uri="{9D8B030D-6E8A-4147-A177-3AD203B41FA5}">
                      <a16:colId xmlns:a16="http://schemas.microsoft.com/office/drawing/2014/main" val="2960886432"/>
                    </a:ext>
                  </a:extLst>
                </a:gridCol>
              </a:tblGrid>
              <a:tr h="314751">
                <a:tc>
                  <a:txBody>
                    <a:bodyPr/>
                    <a:lstStyle/>
                    <a:p>
                      <a:pPr algn="ctr"/>
                      <a:endParaRPr lang="en-US" dirty="0"/>
                    </a:p>
                  </a:txBody>
                  <a:tcPr/>
                </a:tc>
                <a:tc>
                  <a:txBody>
                    <a:bodyPr/>
                    <a:lstStyle/>
                    <a:p>
                      <a:pPr algn="ctr"/>
                      <a:r>
                        <a:rPr lang="en-US" dirty="0"/>
                        <a:t>Daily Week</a:t>
                      </a:r>
                    </a:p>
                  </a:txBody>
                  <a:tcPr/>
                </a:tc>
                <a:tc>
                  <a:txBody>
                    <a:bodyPr/>
                    <a:lstStyle/>
                    <a:p>
                      <a:pPr algn="ctr"/>
                      <a:r>
                        <a:rPr lang="en-US" dirty="0"/>
                        <a:t>1</a:t>
                      </a:r>
                    </a:p>
                  </a:txBody>
                  <a:tcPr/>
                </a:tc>
                <a:tc>
                  <a:txBody>
                    <a:bodyPr/>
                    <a:lstStyle/>
                    <a:p>
                      <a:pPr algn="ctr"/>
                      <a:r>
                        <a:rPr lang="en-US" dirty="0"/>
                        <a:t>2</a:t>
                      </a:r>
                    </a:p>
                  </a:txBody>
                  <a:tcPr/>
                </a:tc>
                <a:tc>
                  <a:txBody>
                    <a:bodyPr/>
                    <a:lstStyle/>
                    <a:p>
                      <a:pPr algn="ctr"/>
                      <a:r>
                        <a:rPr lang="en-US" dirty="0"/>
                        <a:t>3</a:t>
                      </a:r>
                    </a:p>
                  </a:txBody>
                  <a:tcPr/>
                </a:tc>
                <a:tc>
                  <a:txBody>
                    <a:bodyPr/>
                    <a:lstStyle/>
                    <a:p>
                      <a:pPr algn="ctr"/>
                      <a:r>
                        <a:rPr lang="en-US" dirty="0"/>
                        <a:t>4</a:t>
                      </a:r>
                    </a:p>
                  </a:txBody>
                  <a:tcPr/>
                </a:tc>
                <a:tc>
                  <a:txBody>
                    <a:bodyPr/>
                    <a:lstStyle/>
                    <a:p>
                      <a:pPr algn="ctr"/>
                      <a:r>
                        <a:rPr lang="en-US" dirty="0"/>
                        <a:t>5</a:t>
                      </a:r>
                    </a:p>
                  </a:txBody>
                  <a:tcPr/>
                </a:tc>
                <a:tc>
                  <a:txBody>
                    <a:bodyPr/>
                    <a:lstStyle/>
                    <a:p>
                      <a:pPr algn="ctr"/>
                      <a:r>
                        <a:rPr lang="en-US" dirty="0"/>
                        <a:t>6</a:t>
                      </a:r>
                    </a:p>
                  </a:txBody>
                  <a:tcPr/>
                </a:tc>
                <a:tc>
                  <a:txBody>
                    <a:bodyPr/>
                    <a:lstStyle/>
                    <a:p>
                      <a:pPr algn="ctr"/>
                      <a:r>
                        <a:rPr lang="en-US" dirty="0">
                          <a:solidFill>
                            <a:srgbClr val="00B050"/>
                          </a:solidFill>
                        </a:rPr>
                        <a:t>7</a:t>
                      </a:r>
                    </a:p>
                  </a:txBody>
                  <a:tcPr/>
                </a:tc>
                <a:extLst>
                  <a:ext uri="{0D108BD9-81ED-4DB2-BD59-A6C34878D82A}">
                    <a16:rowId xmlns:a16="http://schemas.microsoft.com/office/drawing/2014/main" val="3043459866"/>
                  </a:ext>
                </a:extLst>
              </a:tr>
              <a:tr h="314751">
                <a:tc rowSpan="7">
                  <a:txBody>
                    <a:bodyPr/>
                    <a:lstStyle/>
                    <a:p>
                      <a:pPr algn="ctr"/>
                      <a:endParaRPr lang="en-US" dirty="0"/>
                    </a:p>
                  </a:txBody>
                  <a:tcPr/>
                </a:tc>
                <a:tc>
                  <a:txBody>
                    <a:bodyPr/>
                    <a:lstStyle/>
                    <a:p>
                      <a:pPr algn="ctr"/>
                      <a:r>
                        <a:rPr lang="en-US" b="1" dirty="0"/>
                        <a:t>Daily Week 1</a:t>
                      </a:r>
                    </a:p>
                  </a:txBody>
                  <a:tcPr/>
                </a:tc>
                <a:tc>
                  <a:txBody>
                    <a:bodyPr/>
                    <a:lstStyle/>
                    <a:p>
                      <a:pPr algn="ctr"/>
                      <a:r>
                        <a:rPr lang="en-US" dirty="0">
                          <a:solidFill>
                            <a:schemeClr val="tx1"/>
                          </a:solidFill>
                        </a:rPr>
                        <a:t>Day 1*</a:t>
                      </a:r>
                    </a:p>
                  </a:txBody>
                  <a:tcPr/>
                </a:tc>
                <a:tc>
                  <a:txBody>
                    <a:bodyPr/>
                    <a:lstStyle/>
                    <a:p>
                      <a:pPr algn="ctr"/>
                      <a:r>
                        <a:rPr lang="en-US" dirty="0"/>
                        <a:t>Day 2</a:t>
                      </a:r>
                    </a:p>
                  </a:txBody>
                  <a:tcPr/>
                </a:tc>
                <a:tc>
                  <a:txBody>
                    <a:bodyPr/>
                    <a:lstStyle/>
                    <a:p>
                      <a:pPr algn="ctr"/>
                      <a:r>
                        <a:rPr lang="en-US" dirty="0"/>
                        <a:t>Day 3</a:t>
                      </a:r>
                    </a:p>
                  </a:txBody>
                  <a:tcPr/>
                </a:tc>
                <a:tc>
                  <a:txBody>
                    <a:bodyPr/>
                    <a:lstStyle/>
                    <a:p>
                      <a:pPr algn="ctr"/>
                      <a:r>
                        <a:rPr lang="en-US" dirty="0"/>
                        <a:t>Day 4</a:t>
                      </a:r>
                    </a:p>
                  </a:txBody>
                  <a:tcPr/>
                </a:tc>
                <a:tc>
                  <a:txBody>
                    <a:bodyPr/>
                    <a:lstStyle/>
                    <a:p>
                      <a:pPr algn="ctr"/>
                      <a:r>
                        <a:rPr lang="en-US" dirty="0"/>
                        <a:t>Day 5</a:t>
                      </a:r>
                    </a:p>
                  </a:txBody>
                  <a:tcPr/>
                </a:tc>
                <a:tc>
                  <a:txBody>
                    <a:bodyPr/>
                    <a:lstStyle/>
                    <a:p>
                      <a:pPr algn="ctr"/>
                      <a:r>
                        <a:rPr lang="en-US" dirty="0"/>
                        <a:t>Day 6</a:t>
                      </a:r>
                    </a:p>
                  </a:txBody>
                  <a:tcPr/>
                </a:tc>
                <a:tc>
                  <a:txBody>
                    <a:bodyPr/>
                    <a:lstStyle/>
                    <a:p>
                      <a:pPr algn="ctr"/>
                      <a:r>
                        <a:rPr lang="en-US" dirty="0">
                          <a:solidFill>
                            <a:srgbClr val="00B050"/>
                          </a:solidFill>
                        </a:rPr>
                        <a:t>Weekly Sabbath</a:t>
                      </a:r>
                    </a:p>
                  </a:txBody>
                  <a:tcPr/>
                </a:tc>
                <a:extLst>
                  <a:ext uri="{0D108BD9-81ED-4DB2-BD59-A6C34878D82A}">
                    <a16:rowId xmlns:a16="http://schemas.microsoft.com/office/drawing/2014/main" val="386112875"/>
                  </a:ext>
                </a:extLst>
              </a:tr>
              <a:tr h="314751">
                <a:tc vMerge="1">
                  <a:txBody>
                    <a:bodyPr/>
                    <a:lstStyle/>
                    <a:p>
                      <a:pPr algn="ctr"/>
                      <a:endParaRPr lang="en-US" dirty="0"/>
                    </a:p>
                  </a:txBody>
                  <a:tcPr/>
                </a:tc>
                <a:tc>
                  <a:txBody>
                    <a:bodyPr/>
                    <a:lstStyle/>
                    <a:p>
                      <a:pPr algn="ctr"/>
                      <a:r>
                        <a:rPr lang="en-US" b="1" dirty="0"/>
                        <a:t>Daily Week 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1</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5</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6</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B050"/>
                          </a:solidFill>
                          <a:effectLst/>
                          <a:uLnTx/>
                          <a:uFillTx/>
                          <a:latin typeface="Calibri" panose="020F0502020204030204"/>
                          <a:ea typeface="+mn-ea"/>
                          <a:cs typeface="+mn-cs"/>
                        </a:rPr>
                        <a:t>Weekly Sabbath</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a:txBody>
                  <a:tcPr/>
                </a:tc>
                <a:extLst>
                  <a:ext uri="{0D108BD9-81ED-4DB2-BD59-A6C34878D82A}">
                    <a16:rowId xmlns:a16="http://schemas.microsoft.com/office/drawing/2014/main" val="760537742"/>
                  </a:ext>
                </a:extLst>
              </a:tr>
              <a:tr h="314751">
                <a:tc vMerge="1">
                  <a:txBody>
                    <a:bodyPr/>
                    <a:lstStyle/>
                    <a:p>
                      <a:pPr algn="ctr"/>
                      <a:endParaRPr lang="en-US" dirty="0"/>
                    </a:p>
                  </a:txBody>
                  <a:tcPr/>
                </a:tc>
                <a:tc>
                  <a:txBody>
                    <a:bodyPr/>
                    <a:lstStyle/>
                    <a:p>
                      <a:pPr algn="ctr"/>
                      <a:r>
                        <a:rPr lang="en-US" b="1" dirty="0"/>
                        <a:t>Daily Week 3</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1</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5</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6</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B050"/>
                          </a:solidFill>
                          <a:effectLst/>
                          <a:uLnTx/>
                          <a:uFillTx/>
                          <a:latin typeface="Calibri" panose="020F0502020204030204"/>
                          <a:ea typeface="+mn-ea"/>
                          <a:cs typeface="+mn-cs"/>
                        </a:rPr>
                        <a:t>Weekly Sabbath</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a:txBody>
                  <a:tcPr/>
                </a:tc>
                <a:extLst>
                  <a:ext uri="{0D108BD9-81ED-4DB2-BD59-A6C34878D82A}">
                    <a16:rowId xmlns:a16="http://schemas.microsoft.com/office/drawing/2014/main" val="4091464884"/>
                  </a:ext>
                </a:extLst>
              </a:tr>
              <a:tr h="314751">
                <a:tc vMerge="1">
                  <a:txBody>
                    <a:bodyPr/>
                    <a:lstStyle/>
                    <a:p>
                      <a:pPr algn="ctr"/>
                      <a:endParaRPr lang="en-US" dirty="0"/>
                    </a:p>
                  </a:txBody>
                  <a:tcPr/>
                </a:tc>
                <a:tc>
                  <a:txBody>
                    <a:bodyPr/>
                    <a:lstStyle/>
                    <a:p>
                      <a:pPr algn="ctr"/>
                      <a:r>
                        <a:rPr lang="en-US" b="1" dirty="0"/>
                        <a:t>Daily Week 4</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1</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5</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6</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B050"/>
                          </a:solidFill>
                          <a:effectLst/>
                          <a:uLnTx/>
                          <a:uFillTx/>
                          <a:latin typeface="Calibri" panose="020F0502020204030204"/>
                          <a:ea typeface="+mn-ea"/>
                          <a:cs typeface="+mn-cs"/>
                        </a:rPr>
                        <a:t>Weekly Sabbath</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a:txBody>
                  <a:tcPr/>
                </a:tc>
                <a:extLst>
                  <a:ext uri="{0D108BD9-81ED-4DB2-BD59-A6C34878D82A}">
                    <a16:rowId xmlns:a16="http://schemas.microsoft.com/office/drawing/2014/main" val="467394709"/>
                  </a:ext>
                </a:extLst>
              </a:tr>
              <a:tr h="314751">
                <a:tc vMerge="1">
                  <a:txBody>
                    <a:bodyPr/>
                    <a:lstStyle/>
                    <a:p>
                      <a:pPr algn="ctr"/>
                      <a:endParaRPr lang="en-US" dirty="0"/>
                    </a:p>
                  </a:txBody>
                  <a:tcPr/>
                </a:tc>
                <a:tc>
                  <a:txBody>
                    <a:bodyPr/>
                    <a:lstStyle/>
                    <a:p>
                      <a:pPr algn="ctr"/>
                      <a:r>
                        <a:rPr lang="en-US" b="1" dirty="0"/>
                        <a:t>Daily Week 5</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1</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5</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6</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B050"/>
                          </a:solidFill>
                          <a:effectLst/>
                          <a:uLnTx/>
                          <a:uFillTx/>
                          <a:latin typeface="Calibri" panose="020F0502020204030204"/>
                          <a:ea typeface="+mn-ea"/>
                          <a:cs typeface="+mn-cs"/>
                        </a:rPr>
                        <a:t>Weekly Sabbath</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a:txBody>
                  <a:tcPr/>
                </a:tc>
                <a:extLst>
                  <a:ext uri="{0D108BD9-81ED-4DB2-BD59-A6C34878D82A}">
                    <a16:rowId xmlns:a16="http://schemas.microsoft.com/office/drawing/2014/main" val="270659262"/>
                  </a:ext>
                </a:extLst>
              </a:tr>
              <a:tr h="382079">
                <a:tc vMerge="1">
                  <a:txBody>
                    <a:bodyPr/>
                    <a:lstStyle/>
                    <a:p>
                      <a:pPr algn="ctr"/>
                      <a:endParaRPr lang="en-US" dirty="0"/>
                    </a:p>
                  </a:txBody>
                  <a:tcPr/>
                </a:tc>
                <a:tc>
                  <a:txBody>
                    <a:bodyPr/>
                    <a:lstStyle/>
                    <a:p>
                      <a:pPr algn="ctr"/>
                      <a:r>
                        <a:rPr lang="en-US" b="1" dirty="0"/>
                        <a:t>Daily Week 6</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1</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5</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6</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B050"/>
                          </a:solidFill>
                          <a:effectLst/>
                          <a:uLnTx/>
                          <a:uFillTx/>
                          <a:latin typeface="Calibri" panose="020F0502020204030204"/>
                          <a:ea typeface="+mn-ea"/>
                          <a:cs typeface="+mn-cs"/>
                        </a:rPr>
                        <a:t>Weekly Sabbath</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a:txBody>
                  <a:tcPr/>
                </a:tc>
                <a:extLst>
                  <a:ext uri="{0D108BD9-81ED-4DB2-BD59-A6C34878D82A}">
                    <a16:rowId xmlns:a16="http://schemas.microsoft.com/office/drawing/2014/main" val="32687514"/>
                  </a:ext>
                </a:extLst>
              </a:tr>
              <a:tr h="382079">
                <a:tc vMerge="1">
                  <a:txBody>
                    <a:bodyPr/>
                    <a:lstStyle/>
                    <a:p>
                      <a:pPr algn="ctr"/>
                      <a:endParaRPr lang="en-US" dirty="0"/>
                    </a:p>
                  </a:txBody>
                  <a:tcPr/>
                </a:tc>
                <a:tc>
                  <a:txBody>
                    <a:bodyPr/>
                    <a:lstStyle/>
                    <a:p>
                      <a:pPr algn="ctr"/>
                      <a:r>
                        <a:rPr lang="en-US" b="1" dirty="0"/>
                        <a:t>Daily Week 7</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Day 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5</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6</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B050"/>
                          </a:solidFill>
                          <a:effectLst/>
                          <a:uLnTx/>
                          <a:uFillTx/>
                          <a:latin typeface="Calibri" panose="020F0502020204030204"/>
                          <a:ea typeface="+mn-ea"/>
                          <a:cs typeface="+mn-cs"/>
                        </a:rPr>
                        <a:t>Weekly Sabbath</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a:txBody>
                  <a:tcPr/>
                </a:tc>
                <a:extLst>
                  <a:ext uri="{0D108BD9-81ED-4DB2-BD59-A6C34878D82A}">
                    <a16:rowId xmlns:a16="http://schemas.microsoft.com/office/drawing/2014/main" val="588656811"/>
                  </a:ext>
                </a:extLst>
              </a:tr>
              <a:tr h="382079">
                <a:tc>
                  <a:txBody>
                    <a:bodyPr/>
                    <a:lstStyle/>
                    <a:p>
                      <a:pPr algn="ctr"/>
                      <a:endParaRPr lang="en-US" dirty="0"/>
                    </a:p>
                  </a:txBody>
                  <a:tcPr/>
                </a:tc>
                <a:tc>
                  <a:txBody>
                    <a:bodyPr/>
                    <a:lstStyle/>
                    <a:p>
                      <a:pPr algn="ctr"/>
                      <a:r>
                        <a:rPr lang="en-US" b="1" dirty="0"/>
                        <a:t>Daily Week</a:t>
                      </a:r>
                    </a:p>
                  </a:txBody>
                  <a:tcPr/>
                </a:tc>
                <a:tc>
                  <a:txBody>
                    <a:bodyPr/>
                    <a:lstStyle/>
                    <a:p>
                      <a:pPr algn="ctr"/>
                      <a:r>
                        <a:rPr lang="en-US" dirty="0">
                          <a:solidFill>
                            <a:srgbClr val="00B050"/>
                          </a:solidFill>
                        </a:rPr>
                        <a:t>Pentecost</a:t>
                      </a:r>
                      <a:r>
                        <a:rPr lang="en-US" dirty="0"/>
                        <a:t>/Day 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Day 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Day 3</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Day 4</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Day 5</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Day 6</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rPr>
                        <a:t>Weekly Sabbath</a:t>
                      </a:r>
                    </a:p>
                  </a:txBody>
                  <a:tcPr/>
                </a:tc>
                <a:extLst>
                  <a:ext uri="{0D108BD9-81ED-4DB2-BD59-A6C34878D82A}">
                    <a16:rowId xmlns:a16="http://schemas.microsoft.com/office/drawing/2014/main" val="3532858605"/>
                  </a:ext>
                </a:extLst>
              </a:tr>
            </a:tbl>
          </a:graphicData>
        </a:graphic>
      </p:graphicFrame>
      <p:sp>
        <p:nvSpPr>
          <p:cNvPr id="3" name="TextBox 2">
            <a:extLst>
              <a:ext uri="{FF2B5EF4-FFF2-40B4-BE49-F238E27FC236}">
                <a16:creationId xmlns:a16="http://schemas.microsoft.com/office/drawing/2014/main" id="{BD71DFBD-BC60-494E-AA00-54662669C734}"/>
              </a:ext>
            </a:extLst>
          </p:cNvPr>
          <p:cNvSpPr txBox="1"/>
          <p:nvPr/>
        </p:nvSpPr>
        <p:spPr>
          <a:xfrm rot="16200000">
            <a:off x="61545" y="3413871"/>
            <a:ext cx="2527440" cy="384721"/>
          </a:xfrm>
          <a:prstGeom prst="rect">
            <a:avLst/>
          </a:prstGeom>
          <a:noFill/>
        </p:spPr>
        <p:txBody>
          <a:bodyPr wrap="square" rtlCol="0" anchor="ctr">
            <a:spAutoFit/>
          </a:bodyPr>
          <a:lstStyle/>
          <a:p>
            <a:pPr algn="ctr"/>
            <a:r>
              <a:rPr lang="en-US" sz="1900" b="1" dirty="0"/>
              <a:t>Week of Daily Weeks</a:t>
            </a:r>
          </a:p>
        </p:txBody>
      </p:sp>
      <p:sp>
        <p:nvSpPr>
          <p:cNvPr id="5" name="TextBox 4">
            <a:extLst>
              <a:ext uri="{FF2B5EF4-FFF2-40B4-BE49-F238E27FC236}">
                <a16:creationId xmlns:a16="http://schemas.microsoft.com/office/drawing/2014/main" id="{3D2B48F2-4DA5-753C-42F6-9D8C6746D64A}"/>
              </a:ext>
            </a:extLst>
          </p:cNvPr>
          <p:cNvSpPr txBox="1"/>
          <p:nvPr/>
        </p:nvSpPr>
        <p:spPr>
          <a:xfrm>
            <a:off x="838201" y="5671595"/>
            <a:ext cx="10515598" cy="646331"/>
          </a:xfrm>
          <a:prstGeom prst="rect">
            <a:avLst/>
          </a:prstGeom>
          <a:noFill/>
        </p:spPr>
        <p:txBody>
          <a:bodyPr wrap="square" rtlCol="0">
            <a:spAutoFit/>
          </a:bodyPr>
          <a:lstStyle/>
          <a:p>
            <a:r>
              <a:rPr lang="en-US" dirty="0"/>
              <a:t>*Note that, unlike the Jubilee cycle, the first day of the Feast of Weeks is NOT a holy day. INSTEAD, the Wave Sheaf offering occurs.</a:t>
            </a:r>
          </a:p>
        </p:txBody>
      </p:sp>
    </p:spTree>
    <p:extLst>
      <p:ext uri="{BB962C8B-B14F-4D97-AF65-F5344CB8AC3E}">
        <p14:creationId xmlns:p14="http://schemas.microsoft.com/office/powerpoint/2010/main" val="866328086"/>
      </p:ext>
    </p:extLst>
  </p:cSld>
  <p:clrMapOvr>
    <a:masterClrMapping/>
  </p:clrMapOvr>
  <mc:AlternateContent xmlns:mc="http://schemas.openxmlformats.org/markup-compatibility/2006" xmlns:p14="http://schemas.microsoft.com/office/powerpoint/2010/main">
    <mc:Choice Requires="p14">
      <p:transition spd="slow" p14:dur="2000" advTm="32287"/>
    </mc:Choice>
    <mc:Fallback xmlns="">
      <p:transition spd="slow" advTm="32287"/>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BB225-9104-D846-9922-B1D775343275}"/>
              </a:ext>
            </a:extLst>
          </p:cNvPr>
          <p:cNvSpPr>
            <a:spLocks noGrp="1"/>
          </p:cNvSpPr>
          <p:nvPr>
            <p:ph type="title"/>
          </p:nvPr>
        </p:nvSpPr>
        <p:spPr>
          <a:xfrm>
            <a:off x="838200" y="365125"/>
            <a:ext cx="10515600" cy="1580906"/>
          </a:xfrm>
        </p:spPr>
        <p:txBody>
          <a:bodyPr>
            <a:noAutofit/>
          </a:bodyPr>
          <a:lstStyle/>
          <a:p>
            <a:r>
              <a:rPr lang="en-US" sz="6000" dirty="0"/>
              <a:t>Feast of Weeks: A Week of Daily Weeks - Levels</a:t>
            </a:r>
          </a:p>
        </p:txBody>
      </p:sp>
      <p:pic>
        <p:nvPicPr>
          <p:cNvPr id="7" name="Content Placeholder 6">
            <a:extLst>
              <a:ext uri="{FF2B5EF4-FFF2-40B4-BE49-F238E27FC236}">
                <a16:creationId xmlns:a16="http://schemas.microsoft.com/office/drawing/2014/main" id="{14BDB228-678E-3646-A525-1B917DDB4BED}"/>
              </a:ext>
            </a:extLst>
          </p:cNvPr>
          <p:cNvPicPr>
            <a:picLocks noGrp="1" noChangeAspect="1"/>
          </p:cNvPicPr>
          <p:nvPr>
            <p:ph idx="1"/>
          </p:nvPr>
        </p:nvPicPr>
        <p:blipFill>
          <a:blip r:embed="rId2"/>
          <a:srcRect/>
          <a:stretch/>
        </p:blipFill>
        <p:spPr>
          <a:xfrm>
            <a:off x="323279" y="3499936"/>
            <a:ext cx="11545442" cy="1385740"/>
          </a:xfrm>
        </p:spPr>
      </p:pic>
    </p:spTree>
    <p:extLst>
      <p:ext uri="{BB962C8B-B14F-4D97-AF65-F5344CB8AC3E}">
        <p14:creationId xmlns:p14="http://schemas.microsoft.com/office/powerpoint/2010/main" val="2370132247"/>
      </p:ext>
    </p:extLst>
  </p:cSld>
  <p:clrMapOvr>
    <a:masterClrMapping/>
  </p:clrMapOvr>
  <mc:AlternateContent xmlns:mc="http://schemas.openxmlformats.org/markup-compatibility/2006" xmlns:p14="http://schemas.microsoft.com/office/powerpoint/2010/main">
    <mc:Choice Requires="p14">
      <p:transition spd="slow" p14:dur="2000" advTm="195091"/>
    </mc:Choice>
    <mc:Fallback xmlns="">
      <p:transition spd="slow" advTm="195091"/>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79EB9-3D00-913B-5992-8685DD5CB712}"/>
              </a:ext>
            </a:extLst>
          </p:cNvPr>
          <p:cNvSpPr>
            <a:spLocks noGrp="1"/>
          </p:cNvSpPr>
          <p:nvPr>
            <p:ph type="title"/>
          </p:nvPr>
        </p:nvSpPr>
        <p:spPr/>
        <p:txBody>
          <a:bodyPr>
            <a:normAutofit/>
          </a:bodyPr>
          <a:lstStyle/>
          <a:p>
            <a:r>
              <a:rPr lang="en-US" sz="4000" dirty="0"/>
              <a:t>The </a:t>
            </a:r>
            <a:r>
              <a:rPr lang="en-US" sz="4000" u="sng" dirty="0"/>
              <a:t>SIMILARITY</a:t>
            </a:r>
            <a:r>
              <a:rPr lang="en-US" sz="4000" dirty="0"/>
              <a:t> of Jubilee &amp; Feast of Weeks Cycles</a:t>
            </a:r>
          </a:p>
        </p:txBody>
      </p:sp>
      <p:pic>
        <p:nvPicPr>
          <p:cNvPr id="4" name="Content Placeholder 3">
            <a:extLst>
              <a:ext uri="{FF2B5EF4-FFF2-40B4-BE49-F238E27FC236}">
                <a16:creationId xmlns:a16="http://schemas.microsoft.com/office/drawing/2014/main" id="{65105DA9-7120-9F9F-0158-0A50A2E4D508}"/>
              </a:ext>
            </a:extLst>
          </p:cNvPr>
          <p:cNvPicPr>
            <a:picLocks noGrp="1" noChangeAspect="1"/>
          </p:cNvPicPr>
          <p:nvPr>
            <p:ph idx="1"/>
          </p:nvPr>
        </p:nvPicPr>
        <p:blipFill>
          <a:blip r:embed="rId2"/>
          <a:stretch>
            <a:fillRect/>
          </a:stretch>
        </p:blipFill>
        <p:spPr>
          <a:xfrm>
            <a:off x="838200" y="3805475"/>
            <a:ext cx="10515600" cy="1260317"/>
          </a:xfrm>
          <a:prstGeom prst="rect">
            <a:avLst/>
          </a:prstGeom>
        </p:spPr>
      </p:pic>
      <p:pic>
        <p:nvPicPr>
          <p:cNvPr id="5" name="Picture 4">
            <a:extLst>
              <a:ext uri="{FF2B5EF4-FFF2-40B4-BE49-F238E27FC236}">
                <a16:creationId xmlns:a16="http://schemas.microsoft.com/office/drawing/2014/main" id="{C1DD177B-914D-AC08-6610-33F6146419F5}"/>
              </a:ext>
            </a:extLst>
          </p:cNvPr>
          <p:cNvPicPr>
            <a:picLocks noChangeAspect="1"/>
          </p:cNvPicPr>
          <p:nvPr/>
        </p:nvPicPr>
        <p:blipFill>
          <a:blip r:embed="rId3"/>
          <a:stretch>
            <a:fillRect/>
          </a:stretch>
        </p:blipFill>
        <p:spPr>
          <a:xfrm>
            <a:off x="838201" y="2205234"/>
            <a:ext cx="10515600" cy="1257662"/>
          </a:xfrm>
          <a:prstGeom prst="rect">
            <a:avLst/>
          </a:prstGeom>
        </p:spPr>
      </p:pic>
    </p:spTree>
    <p:extLst>
      <p:ext uri="{BB962C8B-B14F-4D97-AF65-F5344CB8AC3E}">
        <p14:creationId xmlns:p14="http://schemas.microsoft.com/office/powerpoint/2010/main" val="28998618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8C0CD-69DD-EFA4-BCC2-22B24230C44D}"/>
              </a:ext>
            </a:extLst>
          </p:cNvPr>
          <p:cNvSpPr>
            <a:spLocks noGrp="1"/>
          </p:cNvSpPr>
          <p:nvPr>
            <p:ph type="title"/>
          </p:nvPr>
        </p:nvSpPr>
        <p:spPr/>
        <p:txBody>
          <a:bodyPr/>
          <a:lstStyle/>
          <a:p>
            <a:r>
              <a:rPr lang="en-US" dirty="0"/>
              <a:t>Some</a:t>
            </a:r>
            <a:r>
              <a:rPr lang="en-US" sz="4400" dirty="0"/>
              <a:t> </a:t>
            </a:r>
            <a:r>
              <a:rPr lang="en-US" sz="4400" u="sng" dirty="0"/>
              <a:t>DIFFERENCES</a:t>
            </a:r>
            <a:r>
              <a:rPr lang="en-US" sz="4400" dirty="0"/>
              <a:t> of Jubilee &amp; Feast of Weeks Cycles</a:t>
            </a:r>
            <a:endParaRPr lang="en-US" dirty="0"/>
          </a:p>
        </p:txBody>
      </p:sp>
      <p:sp>
        <p:nvSpPr>
          <p:cNvPr id="3" name="Content Placeholder 2">
            <a:extLst>
              <a:ext uri="{FF2B5EF4-FFF2-40B4-BE49-F238E27FC236}">
                <a16:creationId xmlns:a16="http://schemas.microsoft.com/office/drawing/2014/main" id="{C016CAEA-FAAB-CA45-447D-0321C859F282}"/>
              </a:ext>
            </a:extLst>
          </p:cNvPr>
          <p:cNvSpPr>
            <a:spLocks noGrp="1"/>
          </p:cNvSpPr>
          <p:nvPr>
            <p:ph idx="1"/>
          </p:nvPr>
        </p:nvSpPr>
        <p:spPr/>
        <p:txBody>
          <a:bodyPr/>
          <a:lstStyle/>
          <a:p>
            <a:r>
              <a:rPr lang="en-US" dirty="0"/>
              <a:t>The Jubilee that occurs at the beginning of the Jubilee cycle (which is the concluding Jubilee of the previous cycle), has no sabbath correspondence at the beginning of the Feast of Weeks Cycle</a:t>
            </a:r>
          </a:p>
          <a:p>
            <a:r>
              <a:rPr lang="en-US" dirty="0"/>
              <a:t>HOWEVER, the Feast of Weeks cycle begins with the Wave Sheaf Offering</a:t>
            </a:r>
          </a:p>
          <a:p>
            <a:r>
              <a:rPr lang="en-US" dirty="0"/>
              <a:t>The Jubilee cycle is CONTINUOUS, but the Feast of Weeks cycle only occurs for 50 days out of each year – The Feast of Weeks cycle is FINITE, i.e. it has a beginning and an end</a:t>
            </a:r>
          </a:p>
        </p:txBody>
      </p:sp>
    </p:spTree>
    <p:extLst>
      <p:ext uri="{BB962C8B-B14F-4D97-AF65-F5344CB8AC3E}">
        <p14:creationId xmlns:p14="http://schemas.microsoft.com/office/powerpoint/2010/main" val="131285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87C54-A0E3-634F-9416-E953C2CF3250}"/>
              </a:ext>
            </a:extLst>
          </p:cNvPr>
          <p:cNvSpPr>
            <a:spLocks noGrp="1"/>
          </p:cNvSpPr>
          <p:nvPr>
            <p:ph type="title"/>
          </p:nvPr>
        </p:nvSpPr>
        <p:spPr/>
        <p:txBody>
          <a:bodyPr>
            <a:normAutofit/>
          </a:bodyPr>
          <a:lstStyle/>
          <a:p>
            <a:r>
              <a:rPr lang="en-US" sz="6600" dirty="0"/>
              <a:t>Millennial Week</a:t>
            </a:r>
          </a:p>
        </p:txBody>
      </p:sp>
      <p:sp>
        <p:nvSpPr>
          <p:cNvPr id="3" name="Content Placeholder 2">
            <a:extLst>
              <a:ext uri="{FF2B5EF4-FFF2-40B4-BE49-F238E27FC236}">
                <a16:creationId xmlns:a16="http://schemas.microsoft.com/office/drawing/2014/main" id="{DC513DB4-BC65-7240-BF04-46A2F3BD874C}"/>
              </a:ext>
            </a:extLst>
          </p:cNvPr>
          <p:cNvSpPr>
            <a:spLocks noGrp="1"/>
          </p:cNvSpPr>
          <p:nvPr>
            <p:ph idx="1"/>
          </p:nvPr>
        </p:nvSpPr>
        <p:spPr>
          <a:xfrm>
            <a:off x="838200" y="1825625"/>
            <a:ext cx="10515600" cy="2207113"/>
          </a:xfrm>
        </p:spPr>
        <p:txBody>
          <a:bodyPr/>
          <a:lstStyle/>
          <a:p>
            <a:pPr marL="0" indent="0">
              <a:buNone/>
            </a:pPr>
            <a:r>
              <a:rPr lang="en-US" dirty="0"/>
              <a:t>But do not forget this one thing, dear friends: With the Lord a day is like a thousand years, and a thousand years are like a day. </a:t>
            </a:r>
            <a:r>
              <a:rPr lang="en-US" dirty="0">
                <a:hlinkClick r:id="rId3"/>
              </a:rPr>
              <a:t>2 Peter 3:8 NIV</a:t>
            </a:r>
            <a:endParaRPr lang="en-US" dirty="0"/>
          </a:p>
          <a:p>
            <a:pPr marL="0" indent="0">
              <a:buNone/>
            </a:pPr>
            <a:r>
              <a:rPr lang="en-US" dirty="0"/>
              <a:t>Is there a week of 6 millenniums, followed by the Sabbath millennium? </a:t>
            </a:r>
            <a:r>
              <a:rPr lang="en-US" dirty="0">
                <a:hlinkClick r:id="rId4"/>
              </a:rPr>
              <a:t>Revelation 20:1-6</a:t>
            </a:r>
            <a:endParaRPr lang="en-US" dirty="0"/>
          </a:p>
        </p:txBody>
      </p:sp>
      <p:graphicFrame>
        <p:nvGraphicFramePr>
          <p:cNvPr id="4" name="Table 3">
            <a:extLst>
              <a:ext uri="{FF2B5EF4-FFF2-40B4-BE49-F238E27FC236}">
                <a16:creationId xmlns:a16="http://schemas.microsoft.com/office/drawing/2014/main" id="{70CFABFB-18A6-CE4A-9D7C-338F68612CDC}"/>
              </a:ext>
            </a:extLst>
          </p:cNvPr>
          <p:cNvGraphicFramePr>
            <a:graphicFrameLocks noGrp="1"/>
          </p:cNvGraphicFramePr>
          <p:nvPr>
            <p:extLst>
              <p:ext uri="{D42A27DB-BD31-4B8C-83A1-F6EECF244321}">
                <p14:modId xmlns:p14="http://schemas.microsoft.com/office/powerpoint/2010/main" val="2095972140"/>
              </p:ext>
            </p:extLst>
          </p:nvPr>
        </p:nvGraphicFramePr>
        <p:xfrm>
          <a:off x="457200" y="4682066"/>
          <a:ext cx="11312769" cy="1010920"/>
        </p:xfrm>
        <a:graphic>
          <a:graphicData uri="http://schemas.openxmlformats.org/drawingml/2006/table">
            <a:tbl>
              <a:tblPr firstRow="1" bandRow="1">
                <a:tableStyleId>{5C22544A-7EE6-4342-B048-85BDC9FD1C3A}</a:tableStyleId>
              </a:tblPr>
              <a:tblGrid>
                <a:gridCol w="1614444">
                  <a:extLst>
                    <a:ext uri="{9D8B030D-6E8A-4147-A177-3AD203B41FA5}">
                      <a16:colId xmlns:a16="http://schemas.microsoft.com/office/drawing/2014/main" val="4004094044"/>
                    </a:ext>
                  </a:extLst>
                </a:gridCol>
                <a:gridCol w="1614444">
                  <a:extLst>
                    <a:ext uri="{9D8B030D-6E8A-4147-A177-3AD203B41FA5}">
                      <a16:colId xmlns:a16="http://schemas.microsoft.com/office/drawing/2014/main" val="4013312479"/>
                    </a:ext>
                  </a:extLst>
                </a:gridCol>
                <a:gridCol w="1614444">
                  <a:extLst>
                    <a:ext uri="{9D8B030D-6E8A-4147-A177-3AD203B41FA5}">
                      <a16:colId xmlns:a16="http://schemas.microsoft.com/office/drawing/2014/main" val="3325946112"/>
                    </a:ext>
                  </a:extLst>
                </a:gridCol>
                <a:gridCol w="1614444">
                  <a:extLst>
                    <a:ext uri="{9D8B030D-6E8A-4147-A177-3AD203B41FA5}">
                      <a16:colId xmlns:a16="http://schemas.microsoft.com/office/drawing/2014/main" val="1510033501"/>
                    </a:ext>
                  </a:extLst>
                </a:gridCol>
                <a:gridCol w="1614444">
                  <a:extLst>
                    <a:ext uri="{9D8B030D-6E8A-4147-A177-3AD203B41FA5}">
                      <a16:colId xmlns:a16="http://schemas.microsoft.com/office/drawing/2014/main" val="4108725530"/>
                    </a:ext>
                  </a:extLst>
                </a:gridCol>
                <a:gridCol w="1614444">
                  <a:extLst>
                    <a:ext uri="{9D8B030D-6E8A-4147-A177-3AD203B41FA5}">
                      <a16:colId xmlns:a16="http://schemas.microsoft.com/office/drawing/2014/main" val="3500789645"/>
                    </a:ext>
                  </a:extLst>
                </a:gridCol>
                <a:gridCol w="1626105">
                  <a:extLst>
                    <a:ext uri="{9D8B030D-6E8A-4147-A177-3AD203B41FA5}">
                      <a16:colId xmlns:a16="http://schemas.microsoft.com/office/drawing/2014/main" val="1784760450"/>
                    </a:ext>
                  </a:extLst>
                </a:gridCol>
              </a:tblGrid>
              <a:tr h="370840">
                <a:tc gridSpan="7">
                  <a:txBody>
                    <a:bodyPr/>
                    <a:lstStyle/>
                    <a:p>
                      <a:pPr algn="ctr"/>
                      <a:r>
                        <a:rPr lang="en-US" dirty="0"/>
                        <a:t>Millennial Week</a:t>
                      </a:r>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extLst>
                  <a:ext uri="{0D108BD9-81ED-4DB2-BD59-A6C34878D82A}">
                    <a16:rowId xmlns:a16="http://schemas.microsoft.com/office/drawing/2014/main" val="1272785860"/>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Millennium 1</a:t>
                      </a:r>
                    </a:p>
                  </a:txBody>
                  <a:tcPr/>
                </a:tc>
                <a:tc>
                  <a:txBody>
                    <a:bodyPr/>
                    <a:lstStyle/>
                    <a:p>
                      <a:pPr algn="ctr"/>
                      <a:r>
                        <a:rPr lang="en-US" dirty="0"/>
                        <a:t>Millennium 2</a:t>
                      </a:r>
                    </a:p>
                  </a:txBody>
                  <a:tcPr/>
                </a:tc>
                <a:tc>
                  <a:txBody>
                    <a:bodyPr/>
                    <a:lstStyle/>
                    <a:p>
                      <a:pPr algn="ctr"/>
                      <a:r>
                        <a:rPr lang="en-US" dirty="0"/>
                        <a:t>Millennium 3</a:t>
                      </a:r>
                    </a:p>
                  </a:txBody>
                  <a:tcPr/>
                </a:tc>
                <a:tc>
                  <a:txBody>
                    <a:bodyPr/>
                    <a:lstStyle/>
                    <a:p>
                      <a:pPr algn="ctr"/>
                      <a:r>
                        <a:rPr lang="en-US" dirty="0"/>
                        <a:t>Millennium 4</a:t>
                      </a:r>
                    </a:p>
                  </a:txBody>
                  <a:tcPr/>
                </a:tc>
                <a:tc>
                  <a:txBody>
                    <a:bodyPr/>
                    <a:lstStyle/>
                    <a:p>
                      <a:pPr algn="ctr"/>
                      <a:r>
                        <a:rPr lang="en-US" dirty="0"/>
                        <a:t>Millennium 5</a:t>
                      </a:r>
                    </a:p>
                  </a:txBody>
                  <a:tcPr/>
                </a:tc>
                <a:tc>
                  <a:txBody>
                    <a:bodyPr/>
                    <a:lstStyle/>
                    <a:p>
                      <a:pPr algn="ctr"/>
                      <a:r>
                        <a:rPr lang="en-US" dirty="0"/>
                        <a:t>Millennium 6</a:t>
                      </a:r>
                    </a:p>
                  </a:txBody>
                  <a:tcPr/>
                </a:tc>
                <a:tc>
                  <a:txBody>
                    <a:bodyPr/>
                    <a:lstStyle/>
                    <a:p>
                      <a:pPr algn="ctr"/>
                      <a:r>
                        <a:rPr lang="en-US" dirty="0">
                          <a:solidFill>
                            <a:srgbClr val="00B050"/>
                          </a:solidFill>
                        </a:rPr>
                        <a:t>Millennial Sabbath</a:t>
                      </a:r>
                    </a:p>
                  </a:txBody>
                  <a:tcPr/>
                </a:tc>
                <a:extLst>
                  <a:ext uri="{0D108BD9-81ED-4DB2-BD59-A6C34878D82A}">
                    <a16:rowId xmlns:a16="http://schemas.microsoft.com/office/drawing/2014/main" val="4166618360"/>
                  </a:ext>
                </a:extLst>
              </a:tr>
            </a:tbl>
          </a:graphicData>
        </a:graphic>
      </p:graphicFrame>
    </p:spTree>
    <p:custDataLst>
      <p:tags r:id="rId1"/>
    </p:custDataLst>
    <p:extLst>
      <p:ext uri="{BB962C8B-B14F-4D97-AF65-F5344CB8AC3E}">
        <p14:creationId xmlns:p14="http://schemas.microsoft.com/office/powerpoint/2010/main" val="4162066986"/>
      </p:ext>
    </p:extLst>
  </p:cSld>
  <p:clrMapOvr>
    <a:masterClrMapping/>
  </p:clrMapOvr>
  <mc:AlternateContent xmlns:mc="http://schemas.openxmlformats.org/markup-compatibility/2006" xmlns:p14="http://schemas.microsoft.com/office/powerpoint/2010/main">
    <mc:Choice Requires="p14">
      <p:transition spd="slow" p14:dur="2000" advTm="108192"/>
    </mc:Choice>
    <mc:Fallback xmlns="">
      <p:transition spd="slow" advTm="108192"/>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B1761-7DEF-B040-90D4-1CB8E8899DBF}"/>
              </a:ext>
            </a:extLst>
          </p:cNvPr>
          <p:cNvSpPr>
            <a:spLocks noGrp="1"/>
          </p:cNvSpPr>
          <p:nvPr>
            <p:ph type="title"/>
          </p:nvPr>
        </p:nvSpPr>
        <p:spPr/>
        <p:txBody>
          <a:bodyPr/>
          <a:lstStyle/>
          <a:p>
            <a:r>
              <a:rPr lang="en-US" dirty="0"/>
              <a:t>At Any Point in Time…</a:t>
            </a:r>
          </a:p>
        </p:txBody>
      </p:sp>
      <p:sp>
        <p:nvSpPr>
          <p:cNvPr id="3" name="Content Placeholder 2">
            <a:extLst>
              <a:ext uri="{FF2B5EF4-FFF2-40B4-BE49-F238E27FC236}">
                <a16:creationId xmlns:a16="http://schemas.microsoft.com/office/drawing/2014/main" id="{557452A8-3EE1-374C-9BAE-37B24F811B09}"/>
              </a:ext>
            </a:extLst>
          </p:cNvPr>
          <p:cNvSpPr>
            <a:spLocks noGrp="1"/>
          </p:cNvSpPr>
          <p:nvPr>
            <p:ph idx="1"/>
          </p:nvPr>
        </p:nvSpPr>
        <p:spPr/>
        <p:txBody>
          <a:bodyPr>
            <a:normAutofit fontScale="92500" lnSpcReduction="20000"/>
          </a:bodyPr>
          <a:lstStyle/>
          <a:p>
            <a:pPr marL="0" indent="0">
              <a:buNone/>
            </a:pPr>
            <a:r>
              <a:rPr lang="en-US" sz="3900" dirty="0"/>
              <a:t>We are in multiple cycles of weeks at different levels.</a:t>
            </a:r>
          </a:p>
          <a:p>
            <a:pPr marL="0" indent="0">
              <a:buNone/>
            </a:pPr>
            <a:r>
              <a:rPr lang="en-US" sz="3900" dirty="0"/>
              <a:t>Today is May 20, 2021:</a:t>
            </a:r>
          </a:p>
          <a:p>
            <a:r>
              <a:rPr lang="en-US" sz="3900" dirty="0"/>
              <a:t>Day 5 (Thursday) of the daily week</a:t>
            </a:r>
          </a:p>
          <a:p>
            <a:r>
              <a:rPr lang="en-US" sz="3900" dirty="0"/>
              <a:t>Year 5 of the annual week*</a:t>
            </a:r>
          </a:p>
          <a:p>
            <a:r>
              <a:rPr lang="en-US" sz="3900" dirty="0"/>
              <a:t>4</a:t>
            </a:r>
            <a:r>
              <a:rPr lang="en-US" sz="3900" baseline="30000" dirty="0"/>
              <a:t>th</a:t>
            </a:r>
            <a:r>
              <a:rPr lang="en-US" sz="3900" dirty="0"/>
              <a:t> annual week of the Jubilee weeks*</a:t>
            </a:r>
          </a:p>
          <a:p>
            <a:r>
              <a:rPr lang="en-US" sz="3900" dirty="0"/>
              <a:t>6</a:t>
            </a:r>
            <a:r>
              <a:rPr lang="en-US" sz="3900" baseline="30000" dirty="0"/>
              <a:t>th</a:t>
            </a:r>
            <a:r>
              <a:rPr lang="en-US" sz="3900" dirty="0"/>
              <a:t> millennial day of the millennial week</a:t>
            </a:r>
          </a:p>
          <a:p>
            <a:pPr marL="0" indent="0">
              <a:buNone/>
            </a:pPr>
            <a:endParaRPr lang="en-US" sz="3900" dirty="0"/>
          </a:p>
          <a:p>
            <a:pPr marL="0" indent="0">
              <a:buNone/>
            </a:pPr>
            <a:r>
              <a:rPr lang="en-US" sz="3900" dirty="0"/>
              <a:t>*Illustrative purposes only!</a:t>
            </a:r>
          </a:p>
          <a:p>
            <a:endParaRPr lang="en-US" dirty="0"/>
          </a:p>
          <a:p>
            <a:endParaRPr lang="en-US" dirty="0"/>
          </a:p>
          <a:p>
            <a:pPr marL="0" indent="0">
              <a:buNone/>
            </a:pPr>
            <a:endParaRPr lang="en-US" dirty="0"/>
          </a:p>
        </p:txBody>
      </p:sp>
    </p:spTree>
    <p:custDataLst>
      <p:tags r:id="rId1"/>
    </p:custDataLst>
    <p:extLst>
      <p:ext uri="{BB962C8B-B14F-4D97-AF65-F5344CB8AC3E}">
        <p14:creationId xmlns:p14="http://schemas.microsoft.com/office/powerpoint/2010/main" val="1819314947"/>
      </p:ext>
    </p:extLst>
  </p:cSld>
  <p:clrMapOvr>
    <a:masterClrMapping/>
  </p:clrMapOvr>
  <mc:AlternateContent xmlns:mc="http://schemas.openxmlformats.org/markup-compatibility/2006" xmlns:p14="http://schemas.microsoft.com/office/powerpoint/2010/main">
    <mc:Choice Requires="p14">
      <p:transition spd="slow" p14:dur="2000" advTm="133844"/>
    </mc:Choice>
    <mc:Fallback xmlns="">
      <p:transition spd="slow" advTm="13384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repeatCount="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repeatCount="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repeatCount="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repeatCount="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repeatCount="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repeatCount="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repeatCount="0"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10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3D931-C3F0-E94E-B93B-EE56789B89DA}"/>
              </a:ext>
            </a:extLst>
          </p:cNvPr>
          <p:cNvSpPr>
            <a:spLocks noGrp="1"/>
          </p:cNvSpPr>
          <p:nvPr>
            <p:ph type="title"/>
          </p:nvPr>
        </p:nvSpPr>
        <p:spPr>
          <a:xfrm>
            <a:off x="838200" y="365125"/>
            <a:ext cx="10515600" cy="807183"/>
          </a:xfrm>
        </p:spPr>
        <p:txBody>
          <a:bodyPr/>
          <a:lstStyle/>
          <a:p>
            <a:r>
              <a:rPr lang="en-US" dirty="0"/>
              <a:t>Lessons of the Weekly Sabbath Cycles - Recap</a:t>
            </a:r>
          </a:p>
        </p:txBody>
      </p:sp>
      <p:sp>
        <p:nvSpPr>
          <p:cNvPr id="3" name="Content Placeholder 2">
            <a:extLst>
              <a:ext uri="{FF2B5EF4-FFF2-40B4-BE49-F238E27FC236}">
                <a16:creationId xmlns:a16="http://schemas.microsoft.com/office/drawing/2014/main" id="{C82871D7-D6F4-1F45-82F9-339EE0527252}"/>
              </a:ext>
            </a:extLst>
          </p:cNvPr>
          <p:cNvSpPr>
            <a:spLocks noGrp="1"/>
          </p:cNvSpPr>
          <p:nvPr>
            <p:ph idx="1"/>
          </p:nvPr>
        </p:nvSpPr>
        <p:spPr>
          <a:xfrm>
            <a:off x="838200" y="1371600"/>
            <a:ext cx="10515600" cy="4805363"/>
          </a:xfrm>
        </p:spPr>
        <p:txBody>
          <a:bodyPr>
            <a:normAutofit fontScale="92500" lnSpcReduction="10000"/>
          </a:bodyPr>
          <a:lstStyle/>
          <a:p>
            <a:r>
              <a:rPr lang="en-US" dirty="0"/>
              <a:t>The Sabbath defines, encapsulates, contains, is a demarcation for the week. They are inseparable.</a:t>
            </a:r>
          </a:p>
          <a:p>
            <a:r>
              <a:rPr lang="en-US" dirty="0"/>
              <a:t>Repeat, ongoing, continuous, contiguous.</a:t>
            </a:r>
          </a:p>
          <a:p>
            <a:r>
              <a:rPr lang="en-US" dirty="0"/>
              <a:t>7 completes a cycle, 8 begins the next cycle or (Nx7)+1 = new beginning.</a:t>
            </a:r>
          </a:p>
          <a:p>
            <a:r>
              <a:rPr lang="en-US" dirty="0"/>
              <a:t>Exist on multiple layers, levels, processes, cycles, dispensations, octaves (e.g. daily weeks, annual weeks, daily weeks of weeks, annual weeks of weeks, millenniums, </a:t>
            </a:r>
            <a:r>
              <a:rPr lang="en-US" dirty="0" err="1"/>
              <a:t>etc</a:t>
            </a:r>
            <a:r>
              <a:rPr lang="en-US" dirty="0"/>
              <a:t>).</a:t>
            </a:r>
          </a:p>
          <a:p>
            <a:r>
              <a:rPr lang="en-US" dirty="0"/>
              <a:t>The levels overlap and are connected through relationships – the framework of the framework.</a:t>
            </a:r>
          </a:p>
          <a:p>
            <a:pPr marL="0" indent="0">
              <a:buNone/>
            </a:pPr>
            <a:endParaRPr lang="en-US" sz="3000" b="1" dirty="0"/>
          </a:p>
          <a:p>
            <a:pPr marL="0" indent="0">
              <a:buNone/>
            </a:pPr>
            <a:r>
              <a:rPr lang="en-US" sz="3000" b="1" dirty="0"/>
              <a:t>What’s Missing? – The actual processes contained within the weeks.</a:t>
            </a:r>
          </a:p>
          <a:p>
            <a:endParaRPr lang="en-US" dirty="0"/>
          </a:p>
        </p:txBody>
      </p:sp>
    </p:spTree>
    <p:custDataLst>
      <p:tags r:id="rId1"/>
    </p:custDataLst>
    <p:extLst>
      <p:ext uri="{BB962C8B-B14F-4D97-AF65-F5344CB8AC3E}">
        <p14:creationId xmlns:p14="http://schemas.microsoft.com/office/powerpoint/2010/main" val="2702692743"/>
      </p:ext>
    </p:extLst>
  </p:cSld>
  <p:clrMapOvr>
    <a:masterClrMapping/>
  </p:clrMapOvr>
  <mc:AlternateContent xmlns:mc="http://schemas.openxmlformats.org/markup-compatibility/2006" xmlns:p14="http://schemas.microsoft.com/office/powerpoint/2010/main">
    <mc:Choice Requires="p14">
      <p:transition spd="slow" p14:dur="2000" advTm="197471"/>
    </mc:Choice>
    <mc:Fallback xmlns="">
      <p:transition spd="slow" advTm="1974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6|-1811.6"/>
</p:tagLst>
</file>

<file path=ppt/tags/tag2.xml><?xml version="1.0" encoding="utf-8"?>
<p:tagLst xmlns:a="http://schemas.openxmlformats.org/drawingml/2006/main" xmlns:r="http://schemas.openxmlformats.org/officeDocument/2006/relationships" xmlns:p="http://schemas.openxmlformats.org/presentationml/2006/main">
  <p:tag name="TIMING" val="|5.8|9.1|5.6|9.5|11.2|7.1|9.9"/>
</p:tagLst>
</file>

<file path=ppt/tags/tag3.xml><?xml version="1.0" encoding="utf-8"?>
<p:tagLst xmlns:a="http://schemas.openxmlformats.org/drawingml/2006/main" xmlns:r="http://schemas.openxmlformats.org/officeDocument/2006/relationships" xmlns:p="http://schemas.openxmlformats.org/presentationml/2006/main">
  <p:tag name="TIMING" val="|2.1|24|15.2|20.8|15|78.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3927</TotalTime>
  <Words>1423</Words>
  <Application>Microsoft Office PowerPoint</Application>
  <PresentationFormat>Widescreen</PresentationFormat>
  <Paragraphs>308</Paragraphs>
  <Slides>16</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The Week &amp; Sabbath on The Calendar</vt:lpstr>
      <vt:lpstr>Annual Sabbaths for The Land</vt:lpstr>
      <vt:lpstr>Annual Sabbath Release for Debtors</vt:lpstr>
      <vt:lpstr>Annual Sabbath Release for Slaves</vt:lpstr>
      <vt:lpstr>Annual Weeks Calendar</vt:lpstr>
      <vt:lpstr>The Jubilee</vt:lpstr>
      <vt:lpstr>Jubilee: A Week of Annual Weeks - Calendar</vt:lpstr>
      <vt:lpstr>Jubilee: A Week of Annual Weeks - Levels</vt:lpstr>
      <vt:lpstr>Feast of Weeks/Pentecost</vt:lpstr>
      <vt:lpstr>Feast of Weeks/Pentecost: A Week of Daily Weeks - Calendar</vt:lpstr>
      <vt:lpstr>Feast of Weeks: A Week of Daily Weeks - Levels</vt:lpstr>
      <vt:lpstr>The SIMILARITY of Jubilee &amp; Feast of Weeks Cycles</vt:lpstr>
      <vt:lpstr>Some DIFFERENCES of Jubilee &amp; Feast of Weeks Cycles</vt:lpstr>
      <vt:lpstr>Millennial Week</vt:lpstr>
      <vt:lpstr>At Any Point in Time…</vt:lpstr>
      <vt:lpstr>Lessons of the Weekly Sabbath Cycles - Recap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Message to The Churches of God 1</dc:title>
  <dc:creator>James Knoechel</dc:creator>
  <cp:lastModifiedBy>James Knoechel</cp:lastModifiedBy>
  <cp:revision>131</cp:revision>
  <cp:lastPrinted>2021-05-20T23:16:57Z</cp:lastPrinted>
  <dcterms:created xsi:type="dcterms:W3CDTF">2021-05-09T11:04:32Z</dcterms:created>
  <dcterms:modified xsi:type="dcterms:W3CDTF">2026-01-01T00:17:26Z</dcterms:modified>
</cp:coreProperties>
</file>